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87" r:id="rId3"/>
    <p:sldId id="386" r:id="rId4"/>
    <p:sldId id="272" r:id="rId5"/>
    <p:sldId id="370" r:id="rId6"/>
    <p:sldId id="391" r:id="rId7"/>
    <p:sldId id="257" r:id="rId8"/>
    <p:sldId id="390" r:id="rId9"/>
    <p:sldId id="385" r:id="rId10"/>
    <p:sldId id="388" r:id="rId11"/>
    <p:sldId id="262" r:id="rId12"/>
    <p:sldId id="393" r:id="rId13"/>
    <p:sldId id="358" r:id="rId14"/>
    <p:sldId id="258" r:id="rId15"/>
    <p:sldId id="399" r:id="rId16"/>
    <p:sldId id="259" r:id="rId17"/>
    <p:sldId id="392" r:id="rId18"/>
    <p:sldId id="288" r:id="rId19"/>
    <p:sldId id="300" r:id="rId20"/>
    <p:sldId id="301" r:id="rId21"/>
    <p:sldId id="313" r:id="rId22"/>
    <p:sldId id="394" r:id="rId23"/>
    <p:sldId id="314" r:id="rId24"/>
    <p:sldId id="316" r:id="rId25"/>
    <p:sldId id="261" r:id="rId26"/>
    <p:sldId id="315" r:id="rId27"/>
    <p:sldId id="331" r:id="rId28"/>
    <p:sldId id="395" r:id="rId29"/>
    <p:sldId id="396" r:id="rId30"/>
    <p:sldId id="397" r:id="rId31"/>
    <p:sldId id="39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51CC3-5E0B-4066-ABB0-F54EE64352C1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wmf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BC%95%E8%84%9A" TargetMode="External"/><Relationship Id="rId3" Type="http://schemas.openxmlformats.org/officeDocument/2006/relationships/hyperlink" Target="https://baike.baidu.com/item/%E9%9D%99%E6%80%81%E5%AD%98%E5%82%A8%E5%99%A8" TargetMode="External"/><Relationship Id="rId7" Type="http://schemas.openxmlformats.org/officeDocument/2006/relationships/hyperlink" Target="https://baike.baidu.com/item/%E5%AD%98%E5%82%A8%E5%99%A8" TargetMode="External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hyperlink" Target="https://baike.baidu.com/item/NOR%20Flash" TargetMode="External"/><Relationship Id="rId11" Type="http://schemas.openxmlformats.org/officeDocument/2006/relationships/oleObject" Target="../embeddings/oleObject13.bin"/><Relationship Id="rId5" Type="http://schemas.openxmlformats.org/officeDocument/2006/relationships/hyperlink" Target="https://baike.baidu.com/item/PSRAM" TargetMode="External"/><Relationship Id="rId10" Type="http://schemas.openxmlformats.org/officeDocument/2006/relationships/hyperlink" Target="https://baike.baidu.com/item/%E5%AD%98%E5%82%A8%E8%8A%AF%E7%89%87" TargetMode="External"/><Relationship Id="rId4" Type="http://schemas.openxmlformats.org/officeDocument/2006/relationships/hyperlink" Target="https://baike.baidu.com/item/ROM" TargetMode="External"/><Relationship Id="rId9" Type="http://schemas.openxmlformats.org/officeDocument/2006/relationships/hyperlink" Target="https://baike.baidu.com/item/%E5%9C%B0%E5%9D%80%E7%A9%BA%E9%97%B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png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7640" y="431165"/>
            <a:ext cx="4862829" cy="323215"/>
            <a:chOff x="0" y="216862"/>
            <a:chExt cx="2502056" cy="430838"/>
          </a:xfrm>
        </p:grpSpPr>
        <p:sp>
          <p:nvSpPr>
            <p:cNvPr id="5" name="标题 2"/>
            <p:cNvSpPr txBox="1"/>
            <p:nvPr/>
          </p:nvSpPr>
          <p:spPr>
            <a:xfrm>
              <a:off x="314086" y="216862"/>
              <a:ext cx="2187970" cy="42575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第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4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章 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Cortex-Mx MCU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[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系统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]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21094"/>
              <a:ext cx="239527" cy="42660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5292" y="216862"/>
              <a:ext cx="48603" cy="42660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8" name="Freeform 240"/>
          <p:cNvSpPr>
            <a:spLocks noEditPoints="1" noChangeArrowheads="1"/>
          </p:cNvSpPr>
          <p:nvPr/>
        </p:nvSpPr>
        <p:spPr bwMode="auto">
          <a:xfrm>
            <a:off x="11005982" y="86551"/>
            <a:ext cx="1010541" cy="1054111"/>
          </a:xfrm>
          <a:custGeom>
            <a:avLst/>
            <a:gdLst>
              <a:gd name="T0" fmla="*/ 2147483646 w 1840"/>
              <a:gd name="T1" fmla="*/ 1155559799 h 1840"/>
              <a:gd name="T2" fmla="*/ 2016235029 w 1840"/>
              <a:gd name="T3" fmla="*/ 968560309 h 1840"/>
              <a:gd name="T4" fmla="*/ 2146895336 w 1840"/>
              <a:gd name="T5" fmla="*/ 736010363 h 1840"/>
              <a:gd name="T6" fmla="*/ 1891569068 w 1840"/>
              <a:gd name="T7" fmla="*/ 624529772 h 1840"/>
              <a:gd name="T8" fmla="*/ 1920338641 w 1840"/>
              <a:gd name="T9" fmla="*/ 360812515 h 1840"/>
              <a:gd name="T10" fmla="*/ 1653025871 w 1840"/>
              <a:gd name="T11" fmla="*/ 363210253 h 1840"/>
              <a:gd name="T12" fmla="*/ 1579903616 w 1840"/>
              <a:gd name="T13" fmla="*/ 107883984 h 1840"/>
              <a:gd name="T14" fmla="*/ 1322180704 w 1840"/>
              <a:gd name="T15" fmla="*/ 207376980 h 1840"/>
              <a:gd name="T16" fmla="*/ 1155559799 w 1840"/>
              <a:gd name="T17" fmla="*/ 0 h 1840"/>
              <a:gd name="T18" fmla="*/ 968560309 w 1840"/>
              <a:gd name="T19" fmla="*/ 190595002 h 1840"/>
              <a:gd name="T20" fmla="*/ 734811494 w 1840"/>
              <a:gd name="T21" fmla="*/ 58736921 h 1840"/>
              <a:gd name="T22" fmla="*/ 624529772 w 1840"/>
              <a:gd name="T23" fmla="*/ 314063190 h 1840"/>
              <a:gd name="T24" fmla="*/ 360812515 w 1840"/>
              <a:gd name="T25" fmla="*/ 286492485 h 1840"/>
              <a:gd name="T26" fmla="*/ 363210253 w 1840"/>
              <a:gd name="T27" fmla="*/ 552606386 h 1840"/>
              <a:gd name="T28" fmla="*/ 106685115 w 1840"/>
              <a:gd name="T29" fmla="*/ 625728641 h 1840"/>
              <a:gd name="T30" fmla="*/ 207376980 w 1840"/>
              <a:gd name="T31" fmla="*/ 883451553 h 1840"/>
              <a:gd name="T32" fmla="*/ 0 w 1840"/>
              <a:gd name="T33" fmla="*/ 1051271327 h 1840"/>
              <a:gd name="T34" fmla="*/ 190595002 w 1840"/>
              <a:gd name="T35" fmla="*/ 1237071948 h 1840"/>
              <a:gd name="T36" fmla="*/ 58736921 w 1840"/>
              <a:gd name="T37" fmla="*/ 1470820763 h 1840"/>
              <a:gd name="T38" fmla="*/ 314063190 w 1840"/>
              <a:gd name="T39" fmla="*/ 1582301354 h 1840"/>
              <a:gd name="T40" fmla="*/ 286492485 w 1840"/>
              <a:gd name="T41" fmla="*/ 1846018612 h 1840"/>
              <a:gd name="T42" fmla="*/ 552606386 w 1840"/>
              <a:gd name="T43" fmla="*/ 1843620874 h 1840"/>
              <a:gd name="T44" fmla="*/ 625728641 w 1840"/>
              <a:gd name="T45" fmla="*/ 2098947142 h 1840"/>
              <a:gd name="T46" fmla="*/ 883451553 w 1840"/>
              <a:gd name="T47" fmla="*/ 1999453052 h 1840"/>
              <a:gd name="T48" fmla="*/ 1050072458 w 1840"/>
              <a:gd name="T49" fmla="*/ 2147483646 h 1840"/>
              <a:gd name="T50" fmla="*/ 1237071948 w 1840"/>
              <a:gd name="T51" fmla="*/ 2016235029 h 1840"/>
              <a:gd name="T52" fmla="*/ 1470820763 w 1840"/>
              <a:gd name="T53" fmla="*/ 2146895336 h 1840"/>
              <a:gd name="T54" fmla="*/ 1581102485 w 1840"/>
              <a:gd name="T55" fmla="*/ 1892767937 h 1840"/>
              <a:gd name="T56" fmla="*/ 1846018612 w 1840"/>
              <a:gd name="T57" fmla="*/ 1920338641 h 1840"/>
              <a:gd name="T58" fmla="*/ 1843620874 w 1840"/>
              <a:gd name="T59" fmla="*/ 1654223646 h 1840"/>
              <a:gd name="T60" fmla="*/ 2098947142 w 1840"/>
              <a:gd name="T61" fmla="*/ 1579903616 h 1840"/>
              <a:gd name="T62" fmla="*/ 1999453052 w 1840"/>
              <a:gd name="T63" fmla="*/ 1323379573 h 1840"/>
              <a:gd name="T64" fmla="*/ 1295808869 w 1840"/>
              <a:gd name="T65" fmla="*/ 1786082822 h 1840"/>
              <a:gd name="T66" fmla="*/ 909823388 w 1840"/>
              <a:gd name="T67" fmla="*/ 420748305 h 1840"/>
              <a:gd name="T68" fmla="*/ 1295808869 w 1840"/>
              <a:gd name="T69" fmla="*/ 1786082822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42"/>
          <p:cNvSpPr>
            <a:spLocks noEditPoints="1" noChangeArrowheads="1"/>
          </p:cNvSpPr>
          <p:nvPr/>
        </p:nvSpPr>
        <p:spPr bwMode="auto">
          <a:xfrm>
            <a:off x="11392538" y="6000943"/>
            <a:ext cx="623525" cy="649578"/>
          </a:xfrm>
          <a:custGeom>
            <a:avLst/>
            <a:gdLst>
              <a:gd name="T0" fmla="*/ 1214977973 w 1135"/>
              <a:gd name="T1" fmla="*/ 651949556 h 1134"/>
              <a:gd name="T2" fmla="*/ 1361302936 w 1135"/>
              <a:gd name="T3" fmla="*/ 565661760 h 1134"/>
              <a:gd name="T4" fmla="*/ 1327719709 w 1135"/>
              <a:gd name="T5" fmla="*/ 439825711 h 1134"/>
              <a:gd name="T6" fmla="*/ 1157407352 w 1135"/>
              <a:gd name="T7" fmla="*/ 438628075 h 1134"/>
              <a:gd name="T8" fmla="*/ 1038668493 w 1135"/>
              <a:gd name="T9" fmla="*/ 284029063 h 1134"/>
              <a:gd name="T10" fmla="*/ 1080646159 w 1135"/>
              <a:gd name="T11" fmla="*/ 118644761 h 1134"/>
              <a:gd name="T12" fmla="*/ 969103628 w 1135"/>
              <a:gd name="T13" fmla="*/ 53929735 h 1134"/>
              <a:gd name="T14" fmla="*/ 846766058 w 1135"/>
              <a:gd name="T15" fmla="*/ 172574496 h 1134"/>
              <a:gd name="T16" fmla="*/ 652466308 w 1135"/>
              <a:gd name="T17" fmla="*/ 147407724 h 1134"/>
              <a:gd name="T18" fmla="*/ 566110376 w 1135"/>
              <a:gd name="T19" fmla="*/ 0 h 1134"/>
              <a:gd name="T20" fmla="*/ 440174095 w 1135"/>
              <a:gd name="T21" fmla="*/ 33555696 h 1134"/>
              <a:gd name="T22" fmla="*/ 437775684 w 1135"/>
              <a:gd name="T23" fmla="*/ 203733826 h 1134"/>
              <a:gd name="T24" fmla="*/ 284254394 w 1135"/>
              <a:gd name="T25" fmla="*/ 322379681 h 1134"/>
              <a:gd name="T26" fmla="*/ 118738858 w 1135"/>
              <a:gd name="T27" fmla="*/ 280433966 h 1134"/>
              <a:gd name="T28" fmla="*/ 53971910 w 1135"/>
              <a:gd name="T29" fmla="*/ 391888534 h 1134"/>
              <a:gd name="T30" fmla="*/ 172711863 w 1135"/>
              <a:gd name="T31" fmla="*/ 514129486 h 1134"/>
              <a:gd name="T32" fmla="*/ 147524169 w 1135"/>
              <a:gd name="T33" fmla="*/ 707076927 h 1134"/>
              <a:gd name="T34" fmla="*/ 0 w 1135"/>
              <a:gd name="T35" fmla="*/ 794563452 h 1134"/>
              <a:gd name="T36" fmla="*/ 33583227 w 1135"/>
              <a:gd name="T37" fmla="*/ 919200771 h 1134"/>
              <a:gd name="T38" fmla="*/ 205094790 w 1135"/>
              <a:gd name="T39" fmla="*/ 921597137 h 1134"/>
              <a:gd name="T40" fmla="*/ 322634442 w 1135"/>
              <a:gd name="T41" fmla="*/ 1076195055 h 1134"/>
              <a:gd name="T42" fmla="*/ 280656777 w 1135"/>
              <a:gd name="T43" fmla="*/ 1241579357 h 1134"/>
              <a:gd name="T44" fmla="*/ 393398513 w 1135"/>
              <a:gd name="T45" fmla="*/ 1306295477 h 1134"/>
              <a:gd name="T46" fmla="*/ 514536877 w 1135"/>
              <a:gd name="T47" fmla="*/ 1187649622 h 1134"/>
              <a:gd name="T48" fmla="*/ 708836628 w 1135"/>
              <a:gd name="T49" fmla="*/ 1212817488 h 1134"/>
              <a:gd name="T50" fmla="*/ 796391765 w 1135"/>
              <a:gd name="T51" fmla="*/ 1359026482 h 1134"/>
              <a:gd name="T52" fmla="*/ 921128841 w 1135"/>
              <a:gd name="T53" fmla="*/ 1325470786 h 1134"/>
              <a:gd name="T54" fmla="*/ 923527251 w 1135"/>
              <a:gd name="T55" fmla="*/ 1155292656 h 1134"/>
              <a:gd name="T56" fmla="*/ 1078247748 w 1135"/>
              <a:gd name="T57" fmla="*/ 1036646801 h 1134"/>
              <a:gd name="T58" fmla="*/ 1242564078 w 1135"/>
              <a:gd name="T59" fmla="*/ 1078592516 h 1134"/>
              <a:gd name="T60" fmla="*/ 1307331026 w 1135"/>
              <a:gd name="T61" fmla="*/ 967137948 h 1134"/>
              <a:gd name="T62" fmla="*/ 1189790278 w 1135"/>
              <a:gd name="T63" fmla="*/ 844896996 h 1134"/>
              <a:gd name="T64" fmla="*/ 1214977973 w 1135"/>
              <a:gd name="T65" fmla="*/ 651949556 h 1134"/>
              <a:gd name="T66" fmla="*/ 711236134 w 1135"/>
              <a:gd name="T67" fmla="*/ 1053425744 h 1134"/>
              <a:gd name="T68" fmla="*/ 307042582 w 1135"/>
              <a:gd name="T69" fmla="*/ 710673118 h 1134"/>
              <a:gd name="T70" fmla="*/ 651266007 w 1135"/>
              <a:gd name="T71" fmla="*/ 306799469 h 1134"/>
              <a:gd name="T72" fmla="*/ 1054260354 w 1135"/>
              <a:gd name="T73" fmla="*/ 649552095 h 1134"/>
              <a:gd name="T74" fmla="*/ 711236134 w 1135"/>
              <a:gd name="T75" fmla="*/ 1053425744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54270" y="453390"/>
            <a:ext cx="7620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320" y="1572895"/>
            <a:ext cx="5270500" cy="13531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+mn-lt"/>
                <a:cs typeface="+mn-lt"/>
                <a:sym typeface="+mn-ea"/>
              </a:rPr>
              <a:t>Application Processors（应用处理器）</a:t>
            </a:r>
          </a:p>
          <a:p>
            <a:r>
              <a:rPr lang="zh-CN" altLang="en-US" sz="1600" b="1">
                <a:ea typeface="+mn-lt"/>
                <a:cs typeface="+mn-lt"/>
                <a:sym typeface="+mn-ea"/>
              </a:rPr>
              <a:t>–面向移动计算，智能手机，服务器等市场的的高端处理器。这类处理器运行在很高的时钟频率（超过1GHz），支持像Linux，Android，MS Windows和移动操作系统等完整操作系统需要的内存管理单元（MMU）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35320" y="3142615"/>
            <a:ext cx="5270500" cy="13531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+mn-lt"/>
                <a:cs typeface="+mn-lt"/>
                <a:sym typeface="+mn-ea"/>
              </a:rPr>
              <a:t>Real-time Processors （实时处理器）</a:t>
            </a:r>
          </a:p>
          <a:p>
            <a:r>
              <a:rPr lang="zh-CN" altLang="en-US" sz="1600" b="1">
                <a:ea typeface="+mn-lt"/>
                <a:cs typeface="+mn-lt"/>
                <a:sym typeface="+mn-ea"/>
              </a:rPr>
              <a:t>–面向实时应用的高性能处理器系列，例如硬盘控制器，汽车传动系统和无线通讯的基带控制。实时处理器运行在比较高的时钟频率（例如200MHz 到 &gt;1GHz ），响应延迟非常低。可支持大量的实时操作系统（RTOS）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35320" y="4737735"/>
            <a:ext cx="5270500" cy="1106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rgbClr val="FF000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+mn-lt"/>
                <a:cs typeface="+mn-lt"/>
                <a:sym typeface="+mn-ea"/>
              </a:rPr>
              <a:t>Microcontroller Processors（微控制器处理器</a:t>
            </a:r>
            <a:r>
              <a:rPr lang="zh-CN" altLang="en-US" b="1">
                <a:ea typeface="+mn-lt"/>
                <a:cs typeface="+mn-lt"/>
                <a:sym typeface="+mn-ea"/>
              </a:rPr>
              <a:t>）</a:t>
            </a:r>
          </a:p>
          <a:p>
            <a:r>
              <a:rPr lang="zh-CN" altLang="en-US" sz="1600" b="1">
                <a:ea typeface="+mn-lt"/>
                <a:cs typeface="+mn-lt"/>
                <a:sym typeface="+mn-ea"/>
              </a:rPr>
              <a:t>–微控制器处理器通常设计成面积很小和能效比很高。通常这些处理器的流水线短，最高时钟频率较低</a:t>
            </a:r>
            <a:r>
              <a:rPr lang="en-US" altLang="zh-CN" sz="1600" b="1">
                <a:ea typeface="+mn-lt"/>
                <a:cs typeface="+mn-lt"/>
                <a:sym typeface="+mn-ea"/>
              </a:rPr>
              <a:t>(</a:t>
            </a:r>
            <a:r>
              <a:rPr lang="zh-CN" altLang="en-US" sz="1600" b="1">
                <a:ea typeface="+mn-lt"/>
                <a:cs typeface="+mn-lt"/>
                <a:sym typeface="+mn-ea"/>
              </a:rPr>
              <a:t>百</a:t>
            </a:r>
            <a:r>
              <a:rPr lang="en-US" altLang="zh-CN" sz="1600" b="1">
                <a:ea typeface="+mn-lt"/>
                <a:cs typeface="+mn-lt"/>
                <a:sym typeface="+mn-ea"/>
              </a:rPr>
              <a:t>MHz)</a:t>
            </a:r>
          </a:p>
          <a:p>
            <a:r>
              <a:rPr lang="en-US" altLang="zh-CN" sz="1600" b="1">
                <a:ea typeface="+mn-lt"/>
                <a:cs typeface="+mn-lt"/>
                <a:sym typeface="+mn-ea"/>
              </a:rPr>
              <a:t>,  </a:t>
            </a:r>
            <a:r>
              <a:rPr lang="zh-CN" altLang="en-US" sz="1600" b="1">
                <a:ea typeface="+mn-lt"/>
                <a:cs typeface="+mn-lt"/>
                <a:sym typeface="+mn-ea"/>
              </a:rPr>
              <a:t>面向单片机和深度嵌入式系统市场</a:t>
            </a:r>
            <a:endParaRPr lang="en-US" altLang="zh-CN" sz="1600" b="1">
              <a:ea typeface="+mn-lt"/>
              <a:cs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9570" y="3079115"/>
            <a:ext cx="1939290" cy="9220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ARM Cortex</a:t>
            </a:r>
          </a:p>
          <a:p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992370" y="5221605"/>
            <a:ext cx="511175" cy="364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4963795" y="3641725"/>
            <a:ext cx="511175" cy="36449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4963794" y="2061845"/>
            <a:ext cx="511175" cy="36449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100"/>
            <a:ext cx="4496435" cy="2755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30610" y="6000943"/>
            <a:ext cx="397521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2019年全球Arm芯片的出货量达到</a:t>
            </a:r>
            <a:r>
              <a:rPr lang="zh-CN" altLang="en-US" sz="1400" u="sng" dirty="0">
                <a:solidFill>
                  <a:srgbClr val="FF0000"/>
                </a:solidFill>
              </a:rPr>
              <a:t>64亿颗</a:t>
            </a: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，其中Cortex-M处理器的出货量达到惊人的</a:t>
            </a:r>
            <a:r>
              <a:rPr lang="zh-CN" altLang="en-US" sz="1400" u="sng" dirty="0">
                <a:solidFill>
                  <a:srgbClr val="FF0000"/>
                </a:solidFill>
              </a:rPr>
              <a:t>43亿颗</a:t>
            </a:r>
            <a:r>
              <a:rPr lang="zh-CN" altLang="en-US" sz="1400" dirty="0">
                <a:solidFill>
                  <a:schemeClr val="accent5">
                    <a:lumMod val="50000"/>
                  </a:schemeClr>
                </a:solidFill>
              </a:rPr>
              <a:t>，这主要是因为嵌入式终端智能需求的爆发性增长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735" y="0"/>
            <a:ext cx="73622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4527" y="488453"/>
            <a:ext cx="1393604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M3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的进步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1557"/>
            <a:ext cx="4810279" cy="29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2"/>
          <p:cNvSpPr txBox="1"/>
          <p:nvPr/>
        </p:nvSpPr>
        <p:spPr>
          <a:xfrm>
            <a:off x="1023620" y="431800"/>
            <a:ext cx="2991789" cy="319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M3 MCU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资源（示例）</a:t>
            </a:r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</a:p>
        </p:txBody>
      </p:sp>
      <p:sp>
        <p:nvSpPr>
          <p:cNvPr id="36" name="矩形 35"/>
          <p:cNvSpPr/>
          <p:nvPr/>
        </p:nvSpPr>
        <p:spPr>
          <a:xfrm>
            <a:off x="388474" y="4320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903595" y="0"/>
          <a:ext cx="628840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r:id="rId3" imgW="6829425" imgH="7505700" progId="Paint.Picture">
                  <p:embed/>
                </p:oleObj>
              </mc:Choice>
              <mc:Fallback>
                <p:oleObj r:id="rId3" imgW="6829425" imgH="75057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595" y="0"/>
                        <a:ext cx="6288405" cy="685800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6">
                            <a:lumMod val="75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extLst>
              <p:ext uri="{D42A27DB-BD31-4B8C-83A1-F6EECF244321}">
                <p14:modId xmlns:p14="http://schemas.microsoft.com/office/powerpoint/2010/main" val="1580007811"/>
              </p:ext>
            </p:extLst>
          </p:nvPr>
        </p:nvGraphicFramePr>
        <p:xfrm>
          <a:off x="74930" y="2445026"/>
          <a:ext cx="5739461" cy="4412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r:id="rId5" imgW="5981700" imgH="4667250" progId="Paint.Picture">
                  <p:embed/>
                </p:oleObj>
              </mc:Choice>
              <mc:Fallback>
                <p:oleObj r:id="rId5" imgW="5981700" imgH="46672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30" y="2445026"/>
                        <a:ext cx="5739461" cy="4412974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 4"/>
          <p:cNvSpPr/>
          <p:nvPr/>
        </p:nvSpPr>
        <p:spPr>
          <a:xfrm>
            <a:off x="124460" y="2700020"/>
            <a:ext cx="1616710" cy="523240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24460" y="3486785"/>
            <a:ext cx="537210" cy="61468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64210" y="4102100"/>
            <a:ext cx="833120" cy="146875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24460" y="5777230"/>
            <a:ext cx="1616075" cy="831215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  <a:ln w="28575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929" y="1162326"/>
            <a:ext cx="5739461" cy="1076325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sz="1600" b="1">
                <a:solidFill>
                  <a:srgbClr val="7030A0"/>
                </a:solidFill>
                <a:ea typeface="+mn-lt"/>
                <a:cs typeface="+mn-lt"/>
              </a:rPr>
              <a:t>配备了一定数量存贮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MEM</a:t>
            </a:r>
            <a:r>
              <a:rPr lang="zh-CN" sz="1600" b="1">
                <a:solidFill>
                  <a:srgbClr val="7030A0"/>
                </a:solidFill>
                <a:ea typeface="+mn-lt"/>
                <a:cs typeface="+mn-lt"/>
              </a:rPr>
              <a:t>资源（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RAM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，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Flash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）</a:t>
            </a:r>
          </a:p>
          <a:p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配备了常用、基本的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IO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资源（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GPIO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、串行类接口、定时器、模入模出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AD/DA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等</a:t>
            </a:r>
          </a:p>
        </p:txBody>
      </p:sp>
      <p:sp>
        <p:nvSpPr>
          <p:cNvPr id="3" name="矩形 2"/>
          <p:cNvSpPr/>
          <p:nvPr/>
        </p:nvSpPr>
        <p:spPr>
          <a:xfrm>
            <a:off x="8628467" y="627090"/>
            <a:ext cx="783772" cy="933353"/>
          </a:xfrm>
          <a:prstGeom prst="rect">
            <a:avLst/>
          </a:prstGeom>
          <a:solidFill>
            <a:schemeClr val="accent6">
              <a:lumMod val="7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18805" y="3110948"/>
            <a:ext cx="3900530" cy="3568148"/>
          </a:xfrm>
          <a:prstGeom prst="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340474" y="2197873"/>
            <a:ext cx="670465" cy="654656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259031" y="1543217"/>
            <a:ext cx="578683" cy="572966"/>
          </a:xfrm>
          <a:prstGeom prst="rect">
            <a:avLst/>
          </a:prstGeom>
          <a:solidFill>
            <a:schemeClr val="accent6">
              <a:lumMod val="7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65999" y="709657"/>
            <a:ext cx="670465" cy="575141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129195" y="1351247"/>
            <a:ext cx="607269" cy="110280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1355808" y="633564"/>
            <a:ext cx="9090218" cy="44278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38433" y="929474"/>
            <a:ext cx="2447290" cy="3858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89572" y="5714506"/>
            <a:ext cx="882269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</a:rPr>
              <a:t>冯诺依曼体系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五大功能部分，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存贮器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  与 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输入、输出</a:t>
            </a:r>
            <a:r>
              <a:rPr lang="zh-CN" altLang="en-US" sz="2000" b="1" dirty="0">
                <a:solidFill>
                  <a:srgbClr val="FFFF00"/>
                </a:solidFill>
              </a:rPr>
              <a:t>是重要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功能部分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28018" y="1259674"/>
            <a:ext cx="953770" cy="92202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控制器</a:t>
            </a:r>
          </a:p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528018" y="3087204"/>
            <a:ext cx="953770" cy="92202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运算器</a:t>
            </a:r>
          </a:p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421078" y="3087204"/>
            <a:ext cx="1682115" cy="175323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 cmpd="sng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pPr algn="ctr"/>
            <a:r>
              <a:rPr lang="zh-CN" altLang="en-US" dirty="0"/>
              <a:t>存贮器</a:t>
            </a:r>
          </a:p>
          <a:p>
            <a:pPr algn="ctr"/>
            <a:r>
              <a:rPr lang="en-US" altLang="zh-CN" dirty="0"/>
              <a:t>MEM</a:t>
            </a:r>
          </a:p>
          <a:p>
            <a:pPr algn="ctr"/>
            <a:endParaRPr lang="zh-CN" altLang="en-US" dirty="0"/>
          </a:p>
          <a:p>
            <a:pPr algn="ctr"/>
            <a:r>
              <a:rPr lang="zh-CN" altLang="en-US" dirty="0"/>
              <a:t>指令</a:t>
            </a:r>
            <a:r>
              <a:rPr lang="en-US" altLang="zh-CN" dirty="0"/>
              <a:t>+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767403" y="3087204"/>
            <a:ext cx="1727200" cy="119888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输入、输出</a:t>
            </a:r>
          </a:p>
          <a:p>
            <a:pPr algn="ctr"/>
            <a:r>
              <a:rPr lang="en-US" altLang="zh-CN"/>
              <a:t>I/O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25" name="直接连接符 24"/>
          <p:cNvCxnSpPr>
            <a:stCxn id="21" idx="3"/>
          </p:cNvCxnSpPr>
          <p:nvPr/>
        </p:nvCxnSpPr>
        <p:spPr>
          <a:xfrm>
            <a:off x="3481788" y="1720684"/>
            <a:ext cx="7663815" cy="57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24" idx="0"/>
          </p:cNvCxnSpPr>
          <p:nvPr/>
        </p:nvCxnSpPr>
        <p:spPr>
          <a:xfrm>
            <a:off x="8618303" y="1714969"/>
            <a:ext cx="12700" cy="13722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256103" y="1714969"/>
            <a:ext cx="12700" cy="13722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5193" y="1726399"/>
            <a:ext cx="9525" cy="182118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2" idx="3"/>
          </p:cNvCxnSpPr>
          <p:nvPr/>
        </p:nvCxnSpPr>
        <p:spPr>
          <a:xfrm flipV="1">
            <a:off x="3481788" y="3547579"/>
            <a:ext cx="582930" cy="63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528018" y="4286084"/>
            <a:ext cx="953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CPU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898916" y="2597190"/>
            <a:ext cx="5059017" cy="2345636"/>
          </a:xfrm>
          <a:prstGeom prst="roundRect">
            <a:avLst/>
          </a:prstGeom>
          <a:solidFill>
            <a:srgbClr val="FFFF00">
              <a:alpha val="28000"/>
            </a:srgbClr>
          </a:solidFill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8618303" y="4286084"/>
            <a:ext cx="10160" cy="90106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000458" y="2181694"/>
            <a:ext cx="5715" cy="933450"/>
          </a:xfrm>
          <a:prstGeom prst="line">
            <a:avLst/>
          </a:prstGeom>
          <a:ln w="28575" cmpd="sng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81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/>
        </p:nvGraphicFramePr>
        <p:xfrm>
          <a:off x="4422775" y="33020"/>
          <a:ext cx="7769225" cy="682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" r:id="rId3" imgW="7762875" imgH="6819900" progId="Paint.Picture">
                  <p:embed/>
                </p:oleObj>
              </mc:Choice>
              <mc:Fallback>
                <p:oleObj r:id="rId3" imgW="7762875" imgH="68199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2775" y="33020"/>
                        <a:ext cx="7769225" cy="682498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>
            <p:extLst>
              <p:ext uri="{D42A27DB-BD31-4B8C-83A1-F6EECF244321}">
                <p14:modId xmlns:p14="http://schemas.microsoft.com/office/powerpoint/2010/main" val="2277944120"/>
              </p:ext>
            </p:extLst>
          </p:nvPr>
        </p:nvGraphicFramePr>
        <p:xfrm>
          <a:off x="446405" y="2917769"/>
          <a:ext cx="2602230" cy="109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" r:id="rId5" imgW="2600325" imgH="1095375" progId="Paint.Picture">
                  <p:embed/>
                </p:oleObj>
              </mc:Choice>
              <mc:Fallback>
                <p:oleObj r:id="rId5" imgW="2600325" imgH="1095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405" y="2917769"/>
                        <a:ext cx="2602230" cy="109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446405" y="4325620"/>
          <a:ext cx="3231515" cy="232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6" r:id="rId7" imgW="3228975" imgH="2324100" progId="Paint.Picture">
                  <p:embed/>
                </p:oleObj>
              </mc:Choice>
              <mc:Fallback>
                <p:oleObj r:id="rId7" imgW="3228975" imgH="23241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405" y="4325620"/>
                        <a:ext cx="3231515" cy="232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46405" y="545354"/>
            <a:ext cx="3705225" cy="206121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r>
              <a:rPr lang="zh-CN" sz="1600" b="1">
                <a:solidFill>
                  <a:srgbClr val="7030A0"/>
                </a:solidFill>
                <a:ea typeface="+mn-lt"/>
                <a:cs typeface="+mn-lt"/>
              </a:rPr>
              <a:t>传统基于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CPU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搭建的小规模微处理器系统，需要外围存贮器、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IO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接口等</a:t>
            </a:r>
          </a:p>
          <a:p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  <a:p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MCU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可在尺寸空间、可靠性、功耗、</a:t>
            </a:r>
          </a:p>
          <a:p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开发周期、综合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  <a:sym typeface="+mn-ea"/>
              </a:rPr>
              <a:t>成本等方面有优势</a:t>
            </a:r>
          </a:p>
          <a:p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  <a:p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</p:txBody>
      </p:sp>
      <p:pic>
        <p:nvPicPr>
          <p:cNvPr id="5236" name="Picture 116" descr="http://p6.itc.cn/q_70/images03/20200806/91a45a73a46a4ecf94e3e390fd133ded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296" y="4645534"/>
            <a:ext cx="2760617" cy="210065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2"/>
          <p:cNvSpPr txBox="1"/>
          <p:nvPr/>
        </p:nvSpPr>
        <p:spPr>
          <a:xfrm>
            <a:off x="1023620" y="431800"/>
            <a:ext cx="2379980" cy="3194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M3 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存贮资源</a:t>
            </a:r>
          </a:p>
        </p:txBody>
      </p:sp>
      <p:sp>
        <p:nvSpPr>
          <p:cNvPr id="36" name="矩形 35"/>
          <p:cNvSpPr/>
          <p:nvPr/>
        </p:nvSpPr>
        <p:spPr>
          <a:xfrm>
            <a:off x="388474" y="4320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7262495" y="0"/>
          <a:ext cx="4929505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" r:id="rId3" imgW="5219700" imgH="7134225" progId="Paint.Picture">
                  <p:embed/>
                </p:oleObj>
              </mc:Choice>
              <mc:Fallback>
                <p:oleObj r:id="rId3" imgW="5219700" imgH="71342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2495" y="0"/>
                        <a:ext cx="4929505" cy="685863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2">
                            <a:lumMod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982085" y="0"/>
          <a:ext cx="320357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" r:id="rId5" imgW="3409950" imgH="7248525" progId="Paint.Picture">
                  <p:embed/>
                </p:oleObj>
              </mc:Choice>
              <mc:Fallback>
                <p:oleObj r:id="rId5" imgW="3409950" imgH="72485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2085" y="0"/>
                        <a:ext cx="3203575" cy="685800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88620" y="950595"/>
            <a:ext cx="3014980" cy="1568450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r>
              <a:rPr lang="zh-CN" sz="1600" b="1">
                <a:solidFill>
                  <a:srgbClr val="7030A0"/>
                </a:solidFill>
                <a:ea typeface="+mn-lt"/>
                <a:cs typeface="+mn-lt"/>
              </a:rPr>
              <a:t>目前可具备</a:t>
            </a:r>
            <a:endParaRPr lang="zh-CN" altLang="en-US" sz="1600" b="1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zh-CN" sz="1600" b="1">
                <a:solidFill>
                  <a:srgbClr val="7030A0"/>
                </a:solidFill>
                <a:ea typeface="+mn-lt"/>
                <a:cs typeface="+mn-lt"/>
              </a:rPr>
              <a:t>   数百 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kB  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级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   Flash</a:t>
            </a:r>
          </a:p>
          <a:p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   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数十 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kB  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级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   RAM</a:t>
            </a:r>
          </a:p>
          <a:p>
            <a:endParaRPr lang="en-US" altLang="zh-CN" sz="1600" b="1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ARM    M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系列体系可支持访问、寻址</a:t>
            </a:r>
            <a:r>
              <a:rPr lang="en-US" altLang="zh-CN" sz="1600" b="1">
                <a:solidFill>
                  <a:srgbClr val="7030A0"/>
                </a:solidFill>
                <a:ea typeface="+mn-lt"/>
                <a:cs typeface="+mn-lt"/>
              </a:rPr>
              <a:t>GB</a:t>
            </a:r>
            <a:r>
              <a:rPr lang="zh-CN" altLang="en-US" sz="1600" b="1">
                <a:solidFill>
                  <a:srgbClr val="7030A0"/>
                </a:solidFill>
                <a:ea typeface="+mn-lt"/>
                <a:cs typeface="+mn-lt"/>
              </a:rPr>
              <a:t>级空间</a:t>
            </a:r>
          </a:p>
        </p:txBody>
      </p:sp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3214371798"/>
              </p:ext>
            </p:extLst>
          </p:nvPr>
        </p:nvGraphicFramePr>
        <p:xfrm>
          <a:off x="449325" y="2519045"/>
          <a:ext cx="305054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" r:id="rId7" imgW="3048000" imgH="4305300" progId="Paint.Picture">
                  <p:embed/>
                </p:oleObj>
              </mc:Choice>
              <mc:Fallback>
                <p:oleObj r:id="rId7" imgW="3048000" imgH="43053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325" y="2519045"/>
                        <a:ext cx="3050540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449325" y="5573486"/>
            <a:ext cx="898651" cy="226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49325" y="6035040"/>
            <a:ext cx="898651" cy="2351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4" y="880967"/>
            <a:ext cx="9147730" cy="594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68313" y="357687"/>
            <a:ext cx="57670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latin typeface="Arial" panose="020B0604020202020204" pitchFamily="34" charset="0"/>
                <a:ea typeface="黑体" panose="02010609060101010101" pitchFamily="49" charset="-122"/>
              </a:rPr>
              <a:t>Cortex-M3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存储器（</a:t>
            </a:r>
            <a:r>
              <a:rPr kumimoji="1" lang="en-US" altLang="zh-CN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MAP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）映射</a:t>
            </a:r>
            <a:endParaRPr kumimoji="1"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5412083" y="419302"/>
            <a:ext cx="327907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地址空间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分为</a:t>
            </a:r>
            <a:r>
              <a:rPr lang="en-US" altLang="zh-CN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512MB</a:t>
            </a:r>
            <a:r>
              <a:rPr lang="zh-CN" altLang="en-US" sz="2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</a:t>
            </a:r>
            <a:endParaRPr lang="zh-CN" altLang="en-US" sz="2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78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059815" y="597535"/>
            <a:ext cx="159639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时钟相关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4810760" y="0"/>
          <a:ext cx="7381240" cy="675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0" r:id="rId3" imgW="7781925" imgH="8201025" progId="Paint.Picture">
                  <p:embed/>
                </p:oleObj>
              </mc:Choice>
              <mc:Fallback>
                <p:oleObj r:id="rId3" imgW="7781925" imgH="82010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0760" y="0"/>
                        <a:ext cx="7381240" cy="6753225"/>
                      </a:xfrm>
                      <a:prstGeom prst="rect">
                        <a:avLst/>
                      </a:prstGeom>
                      <a:ln w="28575" cmpd="sng">
                        <a:solidFill>
                          <a:srgbClr val="FF0000"/>
                        </a:solidFill>
                        <a:prstDash val="sysDot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77495" y="1167765"/>
          <a:ext cx="4442460" cy="234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1" r:id="rId5" imgW="7781925" imgH="3914775" progId="Paint.Picture">
                  <p:embed/>
                </p:oleObj>
              </mc:Choice>
              <mc:Fallback>
                <p:oleObj r:id="rId5" imgW="7781925" imgH="3914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495" y="1167765"/>
                        <a:ext cx="4442460" cy="234696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6">
                            <a:lumMod val="50000"/>
                          </a:schemeClr>
                        </a:solidFill>
                        <a:prstDash val="sysDash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277495" y="3597910"/>
          <a:ext cx="4442460" cy="315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2" r:id="rId7" imgW="7772400" imgH="6829425" progId="Paint.Picture">
                  <p:embed/>
                </p:oleObj>
              </mc:Choice>
              <mc:Fallback>
                <p:oleObj r:id="rId7" imgW="7772400" imgH="6829425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495" y="3597910"/>
                        <a:ext cx="4442460" cy="315468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16" y="0"/>
            <a:ext cx="1042618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108" y="338698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标题 2"/>
          <p:cNvSpPr txBox="1"/>
          <p:nvPr/>
        </p:nvSpPr>
        <p:spPr>
          <a:xfrm>
            <a:off x="167108" y="1044796"/>
            <a:ext cx="1300534" cy="10424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时钟相关</a:t>
            </a:r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（参考）</a:t>
            </a:r>
            <a:endParaRPr 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1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2254296789"/>
              </p:ext>
            </p:extLst>
          </p:nvPr>
        </p:nvGraphicFramePr>
        <p:xfrm>
          <a:off x="0" y="745435"/>
          <a:ext cx="12192000" cy="608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r:id="rId3" imgW="10820400" imgH="5238750" progId="Paint.Picture">
                  <p:embed/>
                </p:oleObj>
              </mc:Choice>
              <mc:Fallback>
                <p:oleObj r:id="rId3" imgW="10820400" imgH="52387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745435"/>
                        <a:ext cx="12192000" cy="608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2"/>
          <p:cNvSpPr txBox="1"/>
          <p:nvPr/>
        </p:nvSpPr>
        <p:spPr>
          <a:xfrm>
            <a:off x="536576" y="301625"/>
            <a:ext cx="10167868" cy="4438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  <a:r>
              <a:rPr 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作为包含多个功能部件及不同类型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IO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接口的系统，需要提供多样选择的时钟发生与倍频、分频。以满足各种应用需要（参考）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35464" y="59711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标题 2"/>
          <p:cNvSpPr txBox="1"/>
          <p:nvPr/>
        </p:nvSpPr>
        <p:spPr>
          <a:xfrm>
            <a:off x="1059815" y="597535"/>
            <a:ext cx="1596390" cy="3194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总线</a:t>
            </a:r>
            <a:r>
              <a:rPr 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相关</a:t>
            </a: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2137410" y="299593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ECD882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总线宽度</a:t>
            </a: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2137410" y="429133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ECD882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总线频率</a:t>
            </a: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2137410" y="5697855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ECD882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总线带宽</a:t>
            </a: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1146810" y="3127693"/>
            <a:ext cx="6096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总线的主要参数</a:t>
            </a:r>
          </a:p>
        </p:txBody>
      </p:sp>
      <p:sp>
        <p:nvSpPr>
          <p:cNvPr id="30" name="AutoShape 14"/>
          <p:cNvSpPr>
            <a:spLocks noChangeArrowheads="1"/>
          </p:cNvSpPr>
          <p:nvPr/>
        </p:nvSpPr>
        <p:spPr bwMode="auto">
          <a:xfrm>
            <a:off x="4804410" y="2856230"/>
            <a:ext cx="4495800" cy="990600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指总线能同时传送数据的位数。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如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32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位总线具有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32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位数据传送能力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。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4804410" y="4278630"/>
            <a:ext cx="4495800" cy="852488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指总线的工作速度，频率越高，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速度越快。</a:t>
            </a:r>
          </a:p>
        </p:txBody>
      </p:sp>
      <p:sp>
        <p:nvSpPr>
          <p:cNvPr id="32" name="AutoShape 17"/>
          <p:cNvSpPr>
            <a:spLocks noChangeArrowheads="1"/>
          </p:cNvSpPr>
          <p:nvPr/>
        </p:nvSpPr>
        <p:spPr bwMode="auto">
          <a:xfrm>
            <a:off x="4804410" y="5647055"/>
            <a:ext cx="4495800" cy="874713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9525">
            <a:solidFill>
              <a:srgbClr val="40458C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指一定时间内总线传送的数据总量，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用每秒最大传送数据量来衡量。</a:t>
            </a:r>
          </a:p>
        </p:txBody>
      </p:sp>
      <p:sp>
        <p:nvSpPr>
          <p:cNvPr id="33" name="AutoShape 18"/>
          <p:cNvSpPr/>
          <p:nvPr/>
        </p:nvSpPr>
        <p:spPr bwMode="auto">
          <a:xfrm>
            <a:off x="1680210" y="3224530"/>
            <a:ext cx="304800" cy="3006725"/>
          </a:xfrm>
          <a:prstGeom prst="leftBrace">
            <a:avLst>
              <a:gd name="adj1" fmla="val 91667"/>
              <a:gd name="adj2" fmla="val 50000"/>
            </a:avLst>
          </a:prstGeom>
          <a:noFill/>
          <a:ln w="28575">
            <a:solidFill>
              <a:srgbClr val="40458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4194810" y="322453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gradFill rotWithShape="1">
            <a:gsLst>
              <a:gs pos="0">
                <a:srgbClr val="6F89F7"/>
              </a:gs>
              <a:gs pos="100000">
                <a:srgbClr val="CFDBFD"/>
              </a:gs>
            </a:gsLst>
            <a:path path="rect">
              <a:fillToRect r="100000" b="100000"/>
            </a:path>
          </a:gradFill>
          <a:ln w="9525">
            <a:solidFill>
              <a:srgbClr val="40458C"/>
            </a:solidFill>
            <a:miter lim="800000"/>
          </a:ln>
          <a:effectLst>
            <a:outerShdw dist="35921" dir="2700000" algn="ctr" rotWithShape="0">
              <a:srgbClr val="B7C1EB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AutoShape 20"/>
          <p:cNvSpPr>
            <a:spLocks noChangeArrowheads="1"/>
          </p:cNvSpPr>
          <p:nvPr/>
        </p:nvSpPr>
        <p:spPr bwMode="auto">
          <a:xfrm>
            <a:off x="4194810" y="451993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gradFill rotWithShape="1">
            <a:gsLst>
              <a:gs pos="0">
                <a:srgbClr val="6F89F7"/>
              </a:gs>
              <a:gs pos="100000">
                <a:srgbClr val="CFDBFD"/>
              </a:gs>
            </a:gsLst>
            <a:path path="rect">
              <a:fillToRect r="100000" b="100000"/>
            </a:path>
          </a:gradFill>
          <a:ln w="9525">
            <a:solidFill>
              <a:srgbClr val="40458C"/>
            </a:solidFill>
            <a:miter lim="800000"/>
          </a:ln>
          <a:effectLst>
            <a:outerShdw dist="35921" dir="2700000" algn="ctr" rotWithShape="0">
              <a:srgbClr val="B7C1EB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AutoShape 21"/>
          <p:cNvSpPr>
            <a:spLocks noChangeArrowheads="1"/>
          </p:cNvSpPr>
          <p:nvPr/>
        </p:nvSpPr>
        <p:spPr bwMode="auto">
          <a:xfrm>
            <a:off x="4194810" y="592645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gradFill rotWithShape="1">
            <a:gsLst>
              <a:gs pos="0">
                <a:srgbClr val="6F89F7"/>
              </a:gs>
              <a:gs pos="100000">
                <a:srgbClr val="CFDBFD"/>
              </a:gs>
            </a:gsLst>
            <a:path path="rect">
              <a:fillToRect r="100000" b="100000"/>
            </a:path>
          </a:gradFill>
          <a:ln w="9525">
            <a:solidFill>
              <a:srgbClr val="40458C"/>
            </a:solidFill>
            <a:miter lim="800000"/>
          </a:ln>
          <a:effectLst>
            <a:outerShdw dist="35921" dir="2700000" algn="ctr" rotWithShape="0">
              <a:srgbClr val="B7C1EB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/>
          <p:cNvSpPr txBox="1"/>
          <p:nvPr/>
        </p:nvSpPr>
        <p:spPr>
          <a:xfrm>
            <a:off x="1146810" y="1202690"/>
            <a:ext cx="8153400" cy="1506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总线（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bus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</a:t>
            </a:r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是系统内各功能部件之间访问、控制的信号线总称</a:t>
            </a: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往往有共享性、多根、多组特征。</a:t>
            </a: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</a:t>
            </a: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如数据总线（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Data Bus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）可连接多个部件。 多根常见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8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16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32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等</a:t>
            </a: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</a:p>
          <a:p>
            <a:endParaRPr 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040063" y="2549162"/>
            <a:ext cx="8545512" cy="65088"/>
          </a:xfrm>
          <a:prstGeom prst="rect">
            <a:avLst/>
          </a:prstGeom>
          <a:solidFill>
            <a:srgbClr val="FF3399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464653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29138" y="2623775"/>
            <a:ext cx="215900" cy="16541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529138" y="464775"/>
            <a:ext cx="215900" cy="208597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529138" y="464775"/>
            <a:ext cx="7056437" cy="2084387"/>
          </a:xfrm>
          <a:prstGeom prst="rect">
            <a:avLst/>
          </a:prstGeom>
          <a:noFill/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464653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529138" y="2622187"/>
            <a:ext cx="7056437" cy="1655763"/>
          </a:xfrm>
          <a:prstGeom prst="rect">
            <a:avLst/>
          </a:prstGeom>
          <a:noFill/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464653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745038" y="4373200"/>
            <a:ext cx="6840537" cy="1201737"/>
          </a:xfrm>
          <a:prstGeom prst="rect">
            <a:avLst/>
          </a:prstGeom>
          <a:noFill/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464653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529138" y="4347800"/>
            <a:ext cx="215900" cy="1241425"/>
          </a:xfrm>
          <a:prstGeom prst="rect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endParaRPr lang="en-GB" altLang="zh-CN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3048000" y="464775"/>
            <a:ext cx="1481138" cy="208438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48000" y="2622187"/>
            <a:ext cx="1481138" cy="1655763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038475" y="4347800"/>
            <a:ext cx="1490663" cy="122713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DDE9EC"/>
              </a:buClr>
              <a:buSzPct val="125000"/>
              <a:buFont typeface="Wingdings" panose="05000000000000000000" pitchFamily="2" charset="2"/>
              <a:buNone/>
            </a:pPr>
            <a:r>
              <a:rPr lang="en-GB" altLang="zh-CN"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3035300" y="4277950"/>
            <a:ext cx="8539163" cy="60325"/>
          </a:xfrm>
          <a:prstGeom prst="rect">
            <a:avLst/>
          </a:prstGeom>
          <a:solidFill>
            <a:srgbClr val="FF3399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9600" tIns="39600" rIns="39600" bIns="39600" anchor="ctr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rgbClr val="46465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733925" y="458425"/>
            <a:ext cx="6851650" cy="2084387"/>
            <a:chOff x="1285" y="620"/>
            <a:chExt cx="4316" cy="1313"/>
          </a:xfrm>
        </p:grpSpPr>
        <p:sp>
          <p:nvSpPr>
            <p:cNvPr id="16" name="Rectangle 41"/>
            <p:cNvSpPr>
              <a:spLocks noChangeArrowheads="1"/>
            </p:cNvSpPr>
            <p:nvPr/>
          </p:nvSpPr>
          <p:spPr bwMode="auto">
            <a:xfrm>
              <a:off x="1285" y="620"/>
              <a:ext cx="4316" cy="1313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algn="ctr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endParaRPr lang="en-GB" altLang="zh-CN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1565" y="1684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ARM926EJ-S</a:t>
              </a:r>
              <a:endParaRPr lang="en-GB" altLang="zh-CN" sz="1600" b="1">
                <a:solidFill>
                  <a:srgbClr val="DDE9E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43"/>
            <p:cNvSpPr>
              <a:spLocks noChangeArrowheads="1"/>
            </p:cNvSpPr>
            <p:nvPr/>
          </p:nvSpPr>
          <p:spPr bwMode="auto">
            <a:xfrm>
              <a:off x="1565" y="663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Cortex-A8</a:t>
              </a:r>
            </a:p>
          </p:txBody>
        </p:sp>
        <p:sp>
          <p:nvSpPr>
            <p:cNvPr id="19" name="Rectangle 44"/>
            <p:cNvSpPr>
              <a:spLocks noChangeArrowheads="1"/>
            </p:cNvSpPr>
            <p:nvPr/>
          </p:nvSpPr>
          <p:spPr bwMode="auto">
            <a:xfrm>
              <a:off x="1565" y="917"/>
              <a:ext cx="1043" cy="227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ARM11 MPCore</a:t>
              </a:r>
            </a:p>
          </p:txBody>
        </p:sp>
        <p:sp>
          <p:nvSpPr>
            <p:cNvPr id="20" name="Rectangle 45"/>
            <p:cNvSpPr>
              <a:spLocks noChangeArrowheads="1"/>
            </p:cNvSpPr>
            <p:nvPr/>
          </p:nvSpPr>
          <p:spPr bwMode="auto">
            <a:xfrm>
              <a:off x="1565" y="1167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ARM1176JZ(F)-S</a:t>
              </a: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1565" y="1439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ARM1136J(F)-S</a:t>
              </a:r>
            </a:p>
          </p:txBody>
        </p:sp>
        <p:sp>
          <p:nvSpPr>
            <p:cNvPr id="22" name="Text Box 47"/>
            <p:cNvSpPr txBox="1">
              <a:spLocks noChangeArrowheads="1"/>
            </p:cNvSpPr>
            <p:nvPr/>
          </p:nvSpPr>
          <p:spPr bwMode="auto">
            <a:xfrm>
              <a:off x="2627" y="1187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Box 48"/>
            <p:cNvSpPr txBox="1">
              <a:spLocks noChangeArrowheads="1"/>
            </p:cNvSpPr>
            <p:nvPr/>
          </p:nvSpPr>
          <p:spPr bwMode="auto">
            <a:xfrm>
              <a:off x="2604" y="662"/>
              <a:ext cx="1167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2000+ MIPS Uni-Proc</a:t>
              </a:r>
              <a:endParaRPr lang="en-US" altLang="zh-CN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 Box 49"/>
            <p:cNvSpPr txBox="1">
              <a:spLocks noChangeArrowheads="1"/>
            </p:cNvSpPr>
            <p:nvPr/>
          </p:nvSpPr>
          <p:spPr bwMode="auto">
            <a:xfrm>
              <a:off x="2626" y="936"/>
              <a:ext cx="1238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2000+ MIPS Multi-proc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 Box 50"/>
            <p:cNvSpPr txBox="1">
              <a:spLocks noChangeArrowheads="1"/>
            </p:cNvSpPr>
            <p:nvPr/>
          </p:nvSpPr>
          <p:spPr bwMode="auto">
            <a:xfrm>
              <a:off x="2627" y="1496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 Box 51"/>
            <p:cNvSpPr txBox="1">
              <a:spLocks noChangeArrowheads="1"/>
            </p:cNvSpPr>
            <p:nvPr/>
          </p:nvSpPr>
          <p:spPr bwMode="auto">
            <a:xfrm>
              <a:off x="2627" y="1752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52"/>
          <p:cNvGrpSpPr>
            <a:grpSpLocks/>
          </p:cNvGrpSpPr>
          <p:nvPr/>
        </p:nvGrpSpPr>
        <p:grpSpPr bwMode="auto">
          <a:xfrm>
            <a:off x="4735513" y="4325575"/>
            <a:ext cx="6851650" cy="1241425"/>
            <a:chOff x="1286" y="3056"/>
            <a:chExt cx="4316" cy="782"/>
          </a:xfrm>
        </p:grpSpPr>
        <p:sp>
          <p:nvSpPr>
            <p:cNvPr id="28" name="Rectangle 53"/>
            <p:cNvSpPr>
              <a:spLocks noChangeArrowheads="1"/>
            </p:cNvSpPr>
            <p:nvPr/>
          </p:nvSpPr>
          <p:spPr bwMode="auto">
            <a:xfrm>
              <a:off x="1286" y="3056"/>
              <a:ext cx="4316" cy="782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algn="ctr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3200">
                <a:solidFill>
                  <a:srgbClr val="46465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Rectangle 54"/>
            <p:cNvSpPr>
              <a:spLocks noChangeArrowheads="1"/>
            </p:cNvSpPr>
            <p:nvPr/>
          </p:nvSpPr>
          <p:spPr bwMode="auto">
            <a:xfrm>
              <a:off x="1562" y="3163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ARM7TDMI</a:t>
              </a:r>
              <a:endParaRPr lang="en-GB" altLang="zh-CN" sz="1600" b="1">
                <a:solidFill>
                  <a:srgbClr val="DDE9E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55"/>
            <p:cNvSpPr>
              <a:spLocks noChangeArrowheads="1"/>
            </p:cNvSpPr>
            <p:nvPr/>
          </p:nvSpPr>
          <p:spPr bwMode="auto">
            <a:xfrm>
              <a:off x="2977" y="3163"/>
              <a:ext cx="1043" cy="604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Cortex-M3</a:t>
              </a:r>
            </a:p>
          </p:txBody>
        </p:sp>
        <p:sp>
          <p:nvSpPr>
            <p:cNvPr id="31" name="Line 56"/>
            <p:cNvSpPr>
              <a:spLocks noChangeShapeType="1"/>
            </p:cNvSpPr>
            <p:nvPr/>
          </p:nvSpPr>
          <p:spPr bwMode="auto">
            <a:xfrm>
              <a:off x="2641" y="3257"/>
              <a:ext cx="324" cy="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9600" tIns="39600" rIns="39600" bIns="39600"/>
            <a:lstStyle/>
            <a:p>
              <a:endParaRPr lang="zh-CN" altLang="en-US"/>
            </a:p>
          </p:txBody>
        </p:sp>
      </p:grpSp>
      <p:grpSp>
        <p:nvGrpSpPr>
          <p:cNvPr id="32" name="Group 57"/>
          <p:cNvGrpSpPr>
            <a:grpSpLocks/>
          </p:cNvGrpSpPr>
          <p:nvPr/>
        </p:nvGrpSpPr>
        <p:grpSpPr bwMode="auto">
          <a:xfrm>
            <a:off x="4735513" y="2615837"/>
            <a:ext cx="6861175" cy="1652588"/>
            <a:chOff x="1286" y="1979"/>
            <a:chExt cx="4322" cy="1041"/>
          </a:xfrm>
        </p:grpSpPr>
        <p:sp>
          <p:nvSpPr>
            <p:cNvPr id="33" name="Rectangle 58"/>
            <p:cNvSpPr>
              <a:spLocks noChangeArrowheads="1"/>
            </p:cNvSpPr>
            <p:nvPr/>
          </p:nvSpPr>
          <p:spPr bwMode="auto">
            <a:xfrm>
              <a:off x="1286" y="1979"/>
              <a:ext cx="4322" cy="1041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 w="12700" algn="ctr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3200">
                <a:solidFill>
                  <a:srgbClr val="46465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Rectangle 59"/>
            <p:cNvSpPr>
              <a:spLocks noChangeArrowheads="1"/>
            </p:cNvSpPr>
            <p:nvPr/>
          </p:nvSpPr>
          <p:spPr bwMode="auto">
            <a:xfrm>
              <a:off x="1562" y="2510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ARM968E-S</a:t>
              </a:r>
            </a:p>
          </p:txBody>
        </p:sp>
        <p:sp>
          <p:nvSpPr>
            <p:cNvPr id="35" name="Rectangle 60"/>
            <p:cNvSpPr>
              <a:spLocks noChangeArrowheads="1"/>
            </p:cNvSpPr>
            <p:nvPr/>
          </p:nvSpPr>
          <p:spPr bwMode="auto">
            <a:xfrm>
              <a:off x="1565" y="2256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ARM946E-S</a:t>
              </a:r>
            </a:p>
          </p:txBody>
        </p:sp>
        <p:sp>
          <p:nvSpPr>
            <p:cNvPr id="36" name="Rectangle 61"/>
            <p:cNvSpPr>
              <a:spLocks noChangeArrowheads="1"/>
            </p:cNvSpPr>
            <p:nvPr/>
          </p:nvSpPr>
          <p:spPr bwMode="auto">
            <a:xfrm>
              <a:off x="1563" y="2007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ARM1156T2(F)-S</a:t>
              </a:r>
            </a:p>
          </p:txBody>
        </p:sp>
        <p:sp>
          <p:nvSpPr>
            <p:cNvPr id="37" name="Rectangle 62"/>
            <p:cNvSpPr>
              <a:spLocks noChangeArrowheads="1"/>
            </p:cNvSpPr>
            <p:nvPr/>
          </p:nvSpPr>
          <p:spPr bwMode="auto">
            <a:xfrm>
              <a:off x="1563" y="2773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ARM7TDMI</a:t>
              </a:r>
              <a:endParaRPr lang="en-GB" altLang="zh-CN" sz="1600" b="1">
                <a:solidFill>
                  <a:srgbClr val="DDE9E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 Box 63"/>
            <p:cNvSpPr txBox="1">
              <a:spLocks noChangeArrowheads="1"/>
            </p:cNvSpPr>
            <p:nvPr/>
          </p:nvSpPr>
          <p:spPr bwMode="auto">
            <a:xfrm>
              <a:off x="2645" y="2038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 Box 64"/>
            <p:cNvSpPr txBox="1">
              <a:spLocks noChangeArrowheads="1"/>
            </p:cNvSpPr>
            <p:nvPr/>
          </p:nvSpPr>
          <p:spPr bwMode="auto">
            <a:xfrm>
              <a:off x="2645" y="2569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 Box 65"/>
            <p:cNvSpPr txBox="1">
              <a:spLocks noChangeArrowheads="1"/>
            </p:cNvSpPr>
            <p:nvPr/>
          </p:nvSpPr>
          <p:spPr bwMode="auto">
            <a:xfrm>
              <a:off x="2645" y="2848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66"/>
            <p:cNvSpPr>
              <a:spLocks noChangeArrowheads="1"/>
            </p:cNvSpPr>
            <p:nvPr/>
          </p:nvSpPr>
          <p:spPr bwMode="auto">
            <a:xfrm>
              <a:off x="2986" y="2263"/>
              <a:ext cx="1043" cy="226"/>
            </a:xfrm>
            <a:prstGeom prst="rect">
              <a:avLst/>
            </a:prstGeom>
            <a:solidFill>
              <a:srgbClr val="6B5680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 anchor="ctr"/>
            <a:lstStyle>
              <a:lvl1pPr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6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Cortex R4(F)</a:t>
              </a:r>
            </a:p>
          </p:txBody>
        </p:sp>
        <p:sp>
          <p:nvSpPr>
            <p:cNvPr id="42" name="Line 67"/>
            <p:cNvSpPr>
              <a:spLocks noChangeShapeType="1"/>
            </p:cNvSpPr>
            <p:nvPr/>
          </p:nvSpPr>
          <p:spPr bwMode="auto">
            <a:xfrm>
              <a:off x="2711" y="2383"/>
              <a:ext cx="239" cy="1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" name="Text Box 68"/>
            <p:cNvSpPr txBox="1">
              <a:spLocks noChangeArrowheads="1"/>
            </p:cNvSpPr>
            <p:nvPr/>
          </p:nvSpPr>
          <p:spPr bwMode="auto">
            <a:xfrm>
              <a:off x="4072" y="2293"/>
              <a:ext cx="1105" cy="157"/>
            </a:xfrm>
            <a:prstGeom prst="rect">
              <a:avLst/>
            </a:prstGeom>
            <a:noFill/>
            <a:ln w="127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33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9600" tIns="39600" rIns="39600" bIns="396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ctr" hangingPunct="1">
                <a:lnSpc>
                  <a:spcPct val="80000"/>
                </a:lnSpc>
                <a:spcBef>
                  <a:spcPct val="50000"/>
                </a:spcBef>
                <a:buClr>
                  <a:srgbClr val="DDE9EC"/>
                </a:buClr>
                <a:buSzPct val="125000"/>
                <a:buFont typeface="Wingdings" panose="05000000000000000000" pitchFamily="2" charset="2"/>
                <a:buNone/>
              </a:pPr>
              <a:r>
                <a:rPr lang="en-GB" altLang="zh-CN" sz="14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600+ MIPS Uni-Proc</a:t>
              </a:r>
              <a:endParaRPr lang="en-US" altLang="zh-CN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右箭头 43"/>
          <p:cNvSpPr/>
          <p:nvPr/>
        </p:nvSpPr>
        <p:spPr>
          <a:xfrm>
            <a:off x="1550989" y="4540522"/>
            <a:ext cx="511175" cy="364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1522414" y="2960642"/>
            <a:ext cx="511175" cy="36449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1522413" y="1380762"/>
            <a:ext cx="511175" cy="36449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9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15" y="-317"/>
            <a:ext cx="7507288" cy="5516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1534160" y="5055954"/>
            <a:ext cx="1402080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高速总线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5191760" y="5055954"/>
            <a:ext cx="1402080" cy="460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低速总线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auto">
          <a:xfrm>
            <a:off x="149860" y="5817954"/>
            <a:ext cx="1407160" cy="4603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高速设备</a:t>
            </a:r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6779260" y="5817954"/>
            <a:ext cx="1407160" cy="460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低速设备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3834477" y="4994291"/>
            <a:ext cx="595283" cy="646331"/>
          </a:xfrm>
          <a:prstGeom prst="rect">
            <a:avLst/>
          </a:prstGeom>
          <a:ln>
            <a:solidFill>
              <a:srgbClr val="008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桥</a:t>
            </a: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3323273" y="5787073"/>
            <a:ext cx="1733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总线互联电路</a:t>
            </a:r>
          </a:p>
        </p:txBody>
      </p:sp>
      <p:sp>
        <p:nvSpPr>
          <p:cNvPr id="59" name="AutoShape 11"/>
          <p:cNvSpPr>
            <a:spLocks noChangeArrowheads="1"/>
          </p:cNvSpPr>
          <p:nvPr/>
        </p:nvSpPr>
        <p:spPr bwMode="auto">
          <a:xfrm>
            <a:off x="3134360" y="5207635"/>
            <a:ext cx="685800" cy="228600"/>
          </a:xfrm>
          <a:prstGeom prst="leftRightArrow">
            <a:avLst>
              <a:gd name="adj1" fmla="val 50000"/>
              <a:gd name="adj2" fmla="val 6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AutoShape 12"/>
          <p:cNvSpPr>
            <a:spLocks noChangeArrowheads="1"/>
          </p:cNvSpPr>
          <p:nvPr/>
        </p:nvSpPr>
        <p:spPr bwMode="auto">
          <a:xfrm>
            <a:off x="4429760" y="5207635"/>
            <a:ext cx="685800" cy="228600"/>
          </a:xfrm>
          <a:prstGeom prst="leftRightArrow">
            <a:avLst>
              <a:gd name="adj1" fmla="val 50000"/>
              <a:gd name="adj2" fmla="val 6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" name="AutoShape 13"/>
          <p:cNvSpPr>
            <a:spLocks noChangeArrowheads="1"/>
          </p:cNvSpPr>
          <p:nvPr/>
        </p:nvSpPr>
        <p:spPr bwMode="auto">
          <a:xfrm>
            <a:off x="1762760" y="5589354"/>
            <a:ext cx="6858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lnTo>
                  <a:pt x="15429" y="0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2" name="AutoShape 14"/>
          <p:cNvSpPr>
            <a:spLocks noChangeArrowheads="1"/>
          </p:cNvSpPr>
          <p:nvPr/>
        </p:nvSpPr>
        <p:spPr bwMode="auto">
          <a:xfrm rot="5400000">
            <a:off x="5991860" y="5588635"/>
            <a:ext cx="6858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lnTo>
                  <a:pt x="15429" y="0"/>
                </a:lnTo>
                <a:close/>
              </a:path>
            </a:pathLst>
          </a:custGeom>
          <a:solidFill>
            <a:srgbClr val="ECD882"/>
          </a:solidFill>
          <a:ln w="9525">
            <a:solidFill>
              <a:srgbClr val="40458C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ranklin Gothic Book" panose="020B0503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标题 2"/>
          <p:cNvSpPr txBox="1"/>
          <p:nvPr/>
        </p:nvSpPr>
        <p:spPr>
          <a:xfrm>
            <a:off x="132715" y="530860"/>
            <a:ext cx="4397375" cy="15068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MCU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包含了较多类型差异、速度多样的部件</a:t>
            </a:r>
          </a:p>
          <a:p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可能存在需要采用不同速度的总线访问</a:t>
            </a:r>
          </a:p>
          <a:p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也是基于具体类型及综合性能的考虑</a:t>
            </a:r>
          </a:p>
          <a:p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</a:t>
            </a:r>
          </a:p>
          <a:p>
            <a:endParaRPr 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59" grpId="0" bldLvl="0" animBg="1"/>
      <p:bldP spid="6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74320" y="2423160"/>
            <a:ext cx="10665460" cy="398399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AHB(Advanced High-performance Bus)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：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用于高性能系统模块的连接，支持突发模式数据传输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和数据分割传输；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可以有效地连接处理器、片上和片外存储器，支持流水线操作。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APB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（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Advanced Peripheral Bus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）：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用于较低性能外设的简单连接，一般是接在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AHB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系统总线上的第二级总线。 </a:t>
            </a:r>
          </a:p>
        </p:txBody>
      </p:sp>
      <p:sp>
        <p:nvSpPr>
          <p:cNvPr id="2" name="矩形 1"/>
          <p:cNvSpPr/>
          <p:nvPr/>
        </p:nvSpPr>
        <p:spPr>
          <a:xfrm>
            <a:off x="274003" y="767398"/>
            <a:ext cx="8137525" cy="1135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AMBA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Advanced Microcontroller Bus Architecture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AMBA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B0503020102020204" pitchFamily="34" charset="0"/>
                <a:ea typeface="宋体" panose="02010600030101010101" pitchFamily="2" charset="-122"/>
                <a:cs typeface="+mn-cs"/>
              </a:rPr>
              <a:t>ARM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公司研发的一种总线规范。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270226" y="617947"/>
            <a:ext cx="4068128" cy="4314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MCU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系统搭建与扩展可能的选择</a:t>
            </a: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   </a:t>
            </a:r>
          </a:p>
          <a:p>
            <a:endParaRPr 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0226" y="1473361"/>
            <a:ext cx="901999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如前所示，</a:t>
            </a:r>
            <a:r>
              <a:rPr lang="en-US" altLang="zh-CN" dirty="0" smtClean="0"/>
              <a:t>MCU</a:t>
            </a:r>
            <a:r>
              <a:rPr lang="zh-CN" altLang="en-US" dirty="0" smtClean="0"/>
              <a:t>包含了一定的</a:t>
            </a:r>
            <a:r>
              <a:rPr lang="en-US" altLang="zh-CN" dirty="0" smtClean="0"/>
              <a:t>MEM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IO</a:t>
            </a:r>
            <a:r>
              <a:rPr lang="zh-CN" altLang="en-US" dirty="0" smtClean="0"/>
              <a:t>资源，但实际应用系统往往有各自需求与变化。</a:t>
            </a:r>
            <a:endParaRPr lang="en-US" altLang="zh-CN" dirty="0" smtClean="0"/>
          </a:p>
          <a:p>
            <a:r>
              <a:rPr lang="zh-CN" altLang="en-US" dirty="0" smtClean="0"/>
              <a:t>尽管目前的</a:t>
            </a:r>
            <a:r>
              <a:rPr lang="en-US" altLang="zh-CN" dirty="0" smtClean="0"/>
              <a:t>MCU</a:t>
            </a:r>
            <a:r>
              <a:rPr lang="zh-CN" altLang="en-US" dirty="0" smtClean="0"/>
              <a:t>有多样的系列与型号，但其定位依然是提供基本资源</a:t>
            </a:r>
            <a:endParaRPr lang="zh-CN" altLang="en-US" dirty="0"/>
          </a:p>
        </p:txBody>
      </p:sp>
      <p:sp>
        <p:nvSpPr>
          <p:cNvPr id="7" name="标题 2"/>
          <p:cNvSpPr txBox="1"/>
          <p:nvPr/>
        </p:nvSpPr>
        <p:spPr>
          <a:xfrm>
            <a:off x="1270226" y="2355105"/>
            <a:ext cx="9019994" cy="20707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MCU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首先提供了一定数量、不同类型的串行接口（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SPI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I2C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SCI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USB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CAN…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其中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SPI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可扩展很多外围功能部件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具有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SPI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I2C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接口的芯片在目前有较大的选择范围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以串行方式搭建、扩展，满足实际应用系统的需要，是主要考虑方向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977" y="615152"/>
            <a:ext cx="510177" cy="4342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1270226" y="4661264"/>
            <a:ext cx="9019994" cy="11607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但在一些应用中，与外部设备（功能元件）有大量、快速、频繁的数据传输与访问时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以并行总线方式，实现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与外围部件（大容量存贮器、快速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ADC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LCD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部件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）等，也是必要的</a:t>
            </a:r>
            <a:endParaRPr 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0" name="标题 2"/>
          <p:cNvSpPr txBox="1"/>
          <p:nvPr/>
        </p:nvSpPr>
        <p:spPr>
          <a:xfrm>
            <a:off x="1270226" y="6057377"/>
            <a:ext cx="6939496" cy="43143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MCU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可否提供外部总线方式，访问、连接、扩展外部部件（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MEM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IO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      </a:t>
            </a:r>
          </a:p>
          <a:p>
            <a:endParaRPr 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  </a:t>
            </a:r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endParaRPr lang="zh-CN" sz="21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74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6982" y="1470298"/>
            <a:ext cx="976230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FSMC(Flexible Static Memory Controller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，灵活静态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存储控制器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是一种总线扩展技术。用于外部存储器、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外部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元件、快速、大量数据传输的系统扩展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51457" y="609843"/>
            <a:ext cx="4350880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并行外部总线扩展</a:t>
            </a:r>
            <a:r>
              <a:rPr lang="en-US" altLang="zh-CN" sz="2400" dirty="0" smtClean="0">
                <a:solidFill>
                  <a:srgbClr val="333333"/>
                </a:solidFill>
                <a:latin typeface="arial" panose="020B0604020202020204" pitchFamily="34" charset="0"/>
              </a:rPr>
              <a:t>------</a:t>
            </a:r>
            <a:r>
              <a:rPr lang="zh-CN" altLang="en-US" sz="2400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 smtClean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1579607" y="2600325"/>
            <a:ext cx="2447290" cy="3858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95121" y="2936240"/>
            <a:ext cx="953770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 cmpd="sng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962252" y="4758055"/>
            <a:ext cx="1682115" cy="175323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 cmpd="sng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pPr algn="ctr"/>
            <a:r>
              <a:rPr lang="zh-CN" altLang="en-US" dirty="0"/>
              <a:t>存贮器</a:t>
            </a:r>
          </a:p>
          <a:p>
            <a:pPr algn="ctr"/>
            <a:r>
              <a:rPr lang="en-US" altLang="zh-CN" dirty="0"/>
              <a:t>MEM</a:t>
            </a:r>
          </a:p>
          <a:p>
            <a:pPr algn="ctr"/>
            <a:endParaRPr lang="zh-CN" altLang="en-US" dirty="0"/>
          </a:p>
          <a:p>
            <a:pPr algn="ctr"/>
            <a:r>
              <a:rPr lang="zh-CN" altLang="en-US" dirty="0"/>
              <a:t>指令</a:t>
            </a:r>
            <a:r>
              <a:rPr lang="en-US" altLang="zh-CN" dirty="0"/>
              <a:t>+</a:t>
            </a:r>
            <a:r>
              <a:rPr lang="zh-CN" altLang="en-US" dirty="0"/>
              <a:t>数据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308577" y="4758055"/>
            <a:ext cx="1727200" cy="119888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zh-CN" altLang="en-US"/>
          </a:p>
          <a:p>
            <a:pPr algn="ctr"/>
            <a:r>
              <a:rPr lang="zh-CN" altLang="en-US"/>
              <a:t>输入、输出</a:t>
            </a:r>
          </a:p>
          <a:p>
            <a:pPr algn="ctr"/>
            <a:r>
              <a:rPr lang="en-US" altLang="zh-CN"/>
              <a:t>I/O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3648891" y="3385821"/>
            <a:ext cx="7010400" cy="12084"/>
          </a:xfrm>
          <a:prstGeom prst="line">
            <a:avLst/>
          </a:prstGeom>
          <a:ln w="254000">
            <a:gradFill flip="none" rotWithShape="1">
              <a:gsLst>
                <a:gs pos="77000">
                  <a:schemeClr val="accent5">
                    <a:lumMod val="50000"/>
                  </a:schemeClr>
                </a:gs>
                <a:gs pos="69375">
                  <a:srgbClr val="BAD5EE"/>
                </a:gs>
                <a:gs pos="82000">
                  <a:srgbClr val="BCD6EF"/>
                </a:gs>
                <a:gs pos="64750">
                  <a:srgbClr val="BED7EF"/>
                </a:gs>
                <a:gs pos="55500">
                  <a:srgbClr val="C6DCF1"/>
                </a:gs>
                <a:gs pos="37000">
                  <a:srgbClr val="D6E6F5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493372" y="5947092"/>
            <a:ext cx="953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MCU</a:t>
            </a:r>
            <a:endParaRPr lang="en-US" altLang="zh-CN" sz="2400" b="1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8169637" y="5956935"/>
            <a:ext cx="2540" cy="5016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803309" y="3519584"/>
            <a:ext cx="0" cy="1147513"/>
          </a:xfrm>
          <a:prstGeom prst="line">
            <a:avLst/>
          </a:prstGeom>
          <a:ln w="254000">
            <a:gradFill flip="none" rotWithShape="1">
              <a:gsLst>
                <a:gs pos="71687">
                  <a:srgbClr val="B8D4ED"/>
                </a:gs>
                <a:gs pos="69375">
                  <a:srgbClr val="BAD5EE"/>
                </a:gs>
                <a:gs pos="64750">
                  <a:srgbClr val="BED7EF"/>
                </a:gs>
                <a:gs pos="55500">
                  <a:srgbClr val="C6DCF1"/>
                </a:gs>
                <a:gs pos="37000">
                  <a:srgbClr val="D6E6F5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191685" y="3519583"/>
            <a:ext cx="0" cy="1147513"/>
          </a:xfrm>
          <a:prstGeom prst="line">
            <a:avLst/>
          </a:prstGeom>
          <a:ln w="254000">
            <a:gradFill flip="none" rotWithShape="1">
              <a:gsLst>
                <a:gs pos="71687">
                  <a:srgbClr val="B8D4ED"/>
                </a:gs>
                <a:gs pos="69375">
                  <a:srgbClr val="BAD5EE"/>
                </a:gs>
                <a:gs pos="64750">
                  <a:srgbClr val="BED7EF"/>
                </a:gs>
                <a:gs pos="55500">
                  <a:srgbClr val="C6DCF1"/>
                </a:gs>
                <a:gs pos="37000">
                  <a:srgbClr val="D6E6F5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803309" y="2739490"/>
            <a:ext cx="2430158" cy="3693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 cmpd="sng">
            <a:solidFill>
              <a:srgbClr val="7030A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总线（</a:t>
            </a:r>
            <a:r>
              <a:rPr lang="en-US" altLang="zh-CN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BUS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）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896982" y="611887"/>
            <a:ext cx="510177" cy="4342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90721" y="721742"/>
            <a:ext cx="102505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支持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多种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3"/>
              </a:rPr>
              <a:t>静态存储器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类型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。通过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可以与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SRAM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136EC2"/>
                </a:solidFill>
                <a:latin typeface="arial" panose="020B0604020202020204" pitchFamily="34" charset="0"/>
                <a:hlinkClick r:id="rId4"/>
              </a:rPr>
              <a:t>ROM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136EC2"/>
                </a:solidFill>
                <a:latin typeface="arial" panose="020B0604020202020204" pitchFamily="34" charset="0"/>
                <a:hlinkClick r:id="rId5"/>
              </a:rPr>
              <a:t>PSRAM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b="1" dirty="0">
                <a:solidFill>
                  <a:srgbClr val="136EC2"/>
                </a:solidFill>
                <a:latin typeface="arial" panose="020B0604020202020204" pitchFamily="34" charset="0"/>
                <a:hlinkClick r:id="rId6"/>
              </a:rPr>
              <a:t>NOR Flash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en-US" altLang="zh-CN" b="1" dirty="0" err="1">
                <a:solidFill>
                  <a:srgbClr val="333333"/>
                </a:solidFill>
                <a:latin typeface="arial" panose="020B0604020202020204" pitchFamily="34" charset="0"/>
              </a:rPr>
              <a:t>NANDFlash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7"/>
              </a:rPr>
              <a:t>存储器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8"/>
              </a:rPr>
              <a:t>引脚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直接相连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支持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丰富的存储操作方法。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不仅支持多种数据宽度的异步读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写操作，而且支持对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NOR/PSRAM/NAND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存储器的同步突发访问方式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支持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同时扩展多种存储器。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的映射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9"/>
              </a:rPr>
              <a:t>地址空间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中，不同的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BANK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是独立的，可用于扩展不同类型的存储器。当系统中扩展和使用多个外部存储器时，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会通过总线悬空延迟时间参数的设置，防止各存储器对总线的访问冲突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支持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更为广泛的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7"/>
              </a:rPr>
              <a:t>存储器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型号。通过对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的时间参数设置，扩大了系统中可用存储器的速度范围，为用户提供了灵活的</a:t>
            </a:r>
            <a:r>
              <a:rPr lang="zh-CN" altLang="en-US" b="1" dirty="0">
                <a:solidFill>
                  <a:srgbClr val="136EC2"/>
                </a:solidFill>
                <a:latin typeface="arial" panose="020B0604020202020204" pitchFamily="34" charset="0"/>
                <a:hlinkClick r:id="rId10"/>
              </a:rPr>
              <a:t>存储芯片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选择空间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b="1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支持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代码从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FSMC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扩展的外部存储器中直接运行，而不需要首先调入内部</a:t>
            </a: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</a:rPr>
              <a:t>SRAM</a:t>
            </a:r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zh-CN" alt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8581" y="805862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580" y="1654001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8579" y="2539470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8579" y="3535810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579" y="4314972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8" name="对象 7"/>
          <p:cNvGraphicFramePr/>
          <p:nvPr>
            <p:extLst>
              <p:ext uri="{D42A27DB-BD31-4B8C-83A1-F6EECF244321}">
                <p14:modId xmlns:p14="http://schemas.microsoft.com/office/powerpoint/2010/main" val="1634105614"/>
              </p:ext>
            </p:extLst>
          </p:nvPr>
        </p:nvGraphicFramePr>
        <p:xfrm>
          <a:off x="9581322" y="3925957"/>
          <a:ext cx="2610678" cy="293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r:id="rId11" imgW="3048000" imgH="4305300" progId="Paint.Picture">
                  <p:embed/>
                </p:oleObj>
              </mc:Choice>
              <mc:Fallback>
                <p:oleObj r:id="rId11" imgW="3048000" imgH="4305300" progId="Paint.Picture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81322" y="3925957"/>
                        <a:ext cx="2610678" cy="2932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88" y="0"/>
            <a:ext cx="7866112" cy="688284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915400" y="2484783"/>
            <a:ext cx="2822713" cy="111318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2" y="912112"/>
            <a:ext cx="6332128" cy="516233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5" name="椭圆 4"/>
          <p:cNvSpPr/>
          <p:nvPr/>
        </p:nvSpPr>
        <p:spPr>
          <a:xfrm>
            <a:off x="318052" y="1282148"/>
            <a:ext cx="805070" cy="556591"/>
          </a:xfrm>
          <a:prstGeom prst="ellipse">
            <a:avLst/>
          </a:prstGeom>
          <a:solidFill>
            <a:srgbClr val="0070C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08113" y="4724400"/>
            <a:ext cx="805070" cy="473765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0877" y="3326311"/>
            <a:ext cx="712305" cy="1043609"/>
          </a:xfrm>
          <a:prstGeom prst="ellipse">
            <a:avLst/>
          </a:prstGeom>
          <a:solidFill>
            <a:schemeClr val="accent6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V="1">
            <a:off x="400878" y="2594109"/>
            <a:ext cx="533400" cy="554431"/>
          </a:xfrm>
          <a:prstGeom prst="ellipse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35" y="1062431"/>
            <a:ext cx="9256642" cy="566636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3" name="矩形 2"/>
          <p:cNvSpPr/>
          <p:nvPr/>
        </p:nvSpPr>
        <p:spPr>
          <a:xfrm>
            <a:off x="628626" y="426689"/>
            <a:ext cx="847561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灵活、多种的总线类型，如数据、地址线复用，可插入等待周期的总线访问形式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26" y="3769550"/>
            <a:ext cx="1985366" cy="64633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其中一种方式</a:t>
            </a:r>
            <a:endParaRPr lang="en-US" altLang="zh-CN" dirty="0" smtClean="0"/>
          </a:p>
          <a:p>
            <a:pPr algn="ctr"/>
            <a:r>
              <a:rPr lang="zh-CN" altLang="en-US" dirty="0"/>
              <a:t>示意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8" y="129208"/>
            <a:ext cx="6272265" cy="3429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8" y="3668765"/>
            <a:ext cx="6272265" cy="30789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606" y="129208"/>
            <a:ext cx="5387376" cy="387812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509" y="4782775"/>
            <a:ext cx="5397473" cy="1964893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2783" y="640301"/>
            <a:ext cx="4166166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bit band  </a:t>
            </a:r>
            <a:r>
              <a:rPr lang="zh-CN" altLang="en-US" sz="2000" b="1" dirty="0" smtClean="0"/>
              <a:t>位带</a:t>
            </a:r>
            <a:r>
              <a:rPr lang="en-US" altLang="zh-CN" sz="2000" b="1" dirty="0" smtClean="0"/>
              <a:t>------</a:t>
            </a:r>
            <a:r>
              <a:rPr lang="zh-CN" altLang="en-US" sz="2000" b="1" dirty="0"/>
              <a:t>“非” </a:t>
            </a:r>
            <a:r>
              <a:rPr lang="zh-CN" altLang="en-US" sz="2000" b="1" dirty="0" smtClean="0"/>
              <a:t>重要内容</a:t>
            </a:r>
            <a:endParaRPr lang="zh-CN" altLang="en-US" sz="2000" b="1" dirty="0"/>
          </a:p>
        </p:txBody>
      </p:sp>
      <p:sp>
        <p:nvSpPr>
          <p:cNvPr id="5" name="矩形 4"/>
          <p:cNvSpPr/>
          <p:nvPr/>
        </p:nvSpPr>
        <p:spPr>
          <a:xfrm>
            <a:off x="775062" y="629305"/>
            <a:ext cx="510177" cy="4342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72783" y="1345952"/>
            <a:ext cx="678744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 smtClean="0"/>
              <a:t>应用中，有时</a:t>
            </a:r>
            <a:r>
              <a:rPr lang="zh-CN" altLang="en-US" sz="1600" b="1" dirty="0"/>
              <a:t>会遇到按</a:t>
            </a:r>
            <a:r>
              <a:rPr lang="en-US" altLang="zh-CN" sz="1600" b="1" dirty="0" smtClean="0"/>
              <a:t>”</a:t>
            </a:r>
            <a:r>
              <a:rPr lang="zh-CN" altLang="en-US" sz="1600" b="1" dirty="0" smtClean="0"/>
              <a:t> 位</a:t>
            </a:r>
            <a:r>
              <a:rPr lang="en-US" altLang="zh-CN" sz="1600" b="1" dirty="0" smtClean="0"/>
              <a:t>”</a:t>
            </a:r>
            <a:r>
              <a:rPr lang="zh-CN" altLang="en-US" sz="1600" b="1" dirty="0" smtClean="0"/>
              <a:t>操作的应用</a:t>
            </a:r>
            <a:endParaRPr lang="en-US" altLang="zh-CN" sz="1600" b="1" dirty="0" smtClean="0"/>
          </a:p>
          <a:p>
            <a:endParaRPr lang="en-US" altLang="zh-CN" sz="1600" b="1" dirty="0"/>
          </a:p>
          <a:p>
            <a:r>
              <a:rPr lang="en-US" altLang="zh-CN" sz="2000" b="1" dirty="0" smtClean="0"/>
              <a:t>01100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b="1" dirty="0" smtClean="0"/>
              <a:t>01</a:t>
            </a:r>
            <a:r>
              <a:rPr lang="en-US" altLang="zh-CN" sz="1600" b="1" dirty="0" smtClean="0"/>
              <a:t>          </a:t>
            </a:r>
            <a:r>
              <a:rPr lang="zh-CN" altLang="en-US" sz="1600" b="1" dirty="0" smtClean="0"/>
              <a:t>如读取</a:t>
            </a:r>
            <a:r>
              <a:rPr lang="en-US" altLang="zh-CN" sz="1600" b="1" dirty="0" smtClean="0"/>
              <a:t>b2</a:t>
            </a:r>
            <a:r>
              <a:rPr lang="zh-CN" altLang="en-US" sz="1600" b="1" dirty="0" smtClean="0"/>
              <a:t>，或对其置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（</a:t>
            </a:r>
            <a:r>
              <a:rPr lang="en-US" altLang="zh-CN" sz="1600" b="1" dirty="0" smtClean="0"/>
              <a:t>set</a:t>
            </a:r>
            <a:r>
              <a:rPr lang="zh-CN" altLang="en-US" sz="1600" b="1" dirty="0" smtClean="0"/>
              <a:t>），或置</a:t>
            </a:r>
            <a:r>
              <a:rPr lang="en-US" altLang="zh-CN" sz="1600" b="1" dirty="0" smtClean="0"/>
              <a:t>0(</a:t>
            </a:r>
            <a:r>
              <a:rPr lang="en-US" altLang="zh-CN" sz="1600" b="1" dirty="0" err="1" smtClean="0"/>
              <a:t>clr</a:t>
            </a:r>
            <a:r>
              <a:rPr lang="en-US" altLang="zh-CN" sz="1600" b="1" dirty="0" smtClean="0"/>
              <a:t>)</a:t>
            </a:r>
          </a:p>
          <a:p>
            <a:endParaRPr lang="en-US" altLang="zh-CN" sz="1600" b="1" dirty="0"/>
          </a:p>
          <a:p>
            <a:r>
              <a:rPr lang="zh-CN" altLang="en-US" sz="1600" b="1" dirty="0" smtClean="0"/>
              <a:t>常规做法是按字</a:t>
            </a:r>
            <a:r>
              <a:rPr lang="en-US" altLang="zh-CN" sz="1600" b="1" dirty="0" smtClean="0"/>
              <a:t>(</a:t>
            </a:r>
            <a:r>
              <a:rPr lang="zh-CN" altLang="en-US" sz="1600" b="1" dirty="0" smtClean="0"/>
              <a:t>节</a:t>
            </a:r>
            <a:r>
              <a:rPr lang="en-US" altLang="zh-CN" sz="1600" b="1" dirty="0" smtClean="0"/>
              <a:t>)</a:t>
            </a:r>
            <a:r>
              <a:rPr lang="zh-CN" altLang="en-US" sz="1600" b="1" dirty="0" smtClean="0"/>
              <a:t>访问，通过字</a:t>
            </a:r>
            <a:r>
              <a:rPr lang="en-US" altLang="zh-CN" sz="1600" b="1" dirty="0" smtClean="0"/>
              <a:t>(</a:t>
            </a:r>
            <a:r>
              <a:rPr lang="zh-CN" altLang="en-US" sz="1600" b="1" dirty="0" smtClean="0"/>
              <a:t>节</a:t>
            </a:r>
            <a:r>
              <a:rPr lang="en-US" altLang="zh-CN" sz="1600" b="1" dirty="0" smtClean="0"/>
              <a:t>)</a:t>
            </a:r>
            <a:r>
              <a:rPr lang="zh-CN" altLang="en-US" sz="1600" b="1" dirty="0" smtClean="0"/>
              <a:t>的 </a:t>
            </a:r>
            <a:r>
              <a:rPr lang="en-US" altLang="zh-CN" sz="1600" b="1" dirty="0" smtClean="0"/>
              <a:t>AND \  OR </a:t>
            </a:r>
            <a:r>
              <a:rPr lang="zh-CN" altLang="en-US" sz="1600" b="1" dirty="0" smtClean="0"/>
              <a:t>操作，改变其取值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57" y="2882636"/>
            <a:ext cx="10871948" cy="1958773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57" y="5054654"/>
            <a:ext cx="9742043" cy="1550174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10" name="云形标注 9"/>
          <p:cNvSpPr/>
          <p:nvPr/>
        </p:nvSpPr>
        <p:spPr>
          <a:xfrm>
            <a:off x="8832027" y="1921610"/>
            <a:ext cx="2985599" cy="600922"/>
          </a:xfrm>
          <a:prstGeom prst="cloudCallout">
            <a:avLst>
              <a:gd name="adj1" fmla="val -165313"/>
              <a:gd name="adj2" fmla="val -116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位应用常见吗？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28600" y="3687417"/>
            <a:ext cx="417443" cy="35780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云形标注 16"/>
          <p:cNvSpPr/>
          <p:nvPr/>
        </p:nvSpPr>
        <p:spPr>
          <a:xfrm>
            <a:off x="10681018" y="4960696"/>
            <a:ext cx="1235999" cy="531137"/>
          </a:xfrm>
          <a:prstGeom prst="cloudCallout">
            <a:avLst>
              <a:gd name="adj1" fmla="val -64694"/>
              <a:gd name="adj2" fmla="val -1684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原子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17" y="0"/>
            <a:ext cx="2484783" cy="17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777"/>
            <a:ext cx="7591343" cy="5865223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179294" y="6517341"/>
            <a:ext cx="1317812" cy="2779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9294" y="5132013"/>
            <a:ext cx="1317812" cy="2779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79294" y="3647482"/>
            <a:ext cx="1317812" cy="2779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79294" y="2262154"/>
            <a:ext cx="1317812" cy="2779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35803" y="992777"/>
            <a:ext cx="4290734" cy="92333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Cortex-</a:t>
            </a:r>
            <a:r>
              <a:rPr kumimoji="1" lang="en-US" altLang="zh-CN" b="1" dirty="0" err="1" smtClean="0">
                <a:latin typeface="Arial" panose="020B0604020202020204" pitchFamily="34" charset="0"/>
                <a:ea typeface="黑体" panose="02010609060101010101" pitchFamily="49" charset="-122"/>
              </a:rPr>
              <a:t>Mx</a:t>
            </a:r>
            <a:endParaRPr kumimoji="1" lang="en-US" altLang="zh-CN" b="1" dirty="0" smtClean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存储器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系统支持“位带”（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bit‐band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）操作，实现对单一比特的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原子</a:t>
            </a:r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endParaRPr lang="en-US" altLang="zh-CN" b="1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35803" y="5270966"/>
            <a:ext cx="3513465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0x4000_0000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‐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0x400F_FFFF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（片上外设区中的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最低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1MB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0x2000_0000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‐</a:t>
            </a:r>
            <a:r>
              <a:rPr lang="en-US" altLang="zh-CN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0x200F_FFFF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SRAM 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区中的最低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1MB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883052901"/>
              </p:ext>
            </p:extLst>
          </p:nvPr>
        </p:nvGraphicFramePr>
        <p:xfrm>
          <a:off x="7179672" y="68580"/>
          <a:ext cx="4939938" cy="478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r:id="rId3" imgW="4552950" imgH="4781550" progId="Paint.Picture">
                  <p:embed/>
                </p:oleObj>
              </mc:Choice>
              <mc:Fallback>
                <p:oleObj r:id="rId3" imgW="4552950" imgH="4781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9672" y="68580"/>
                        <a:ext cx="4939938" cy="478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31176" cy="2783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102"/>
            <a:ext cx="7200900" cy="4257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6" y="-7965"/>
            <a:ext cx="3666309" cy="27330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" y="4093029"/>
            <a:ext cx="7036525" cy="635725"/>
          </a:xfrm>
          <a:prstGeom prst="rect">
            <a:avLst/>
          </a:prstGeom>
          <a:solidFill>
            <a:srgbClr val="7030A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960" y="3041374"/>
            <a:ext cx="7036525" cy="606287"/>
          </a:xfrm>
          <a:prstGeom prst="rect">
            <a:avLst/>
          </a:prstGeom>
          <a:solidFill>
            <a:schemeClr val="accent6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188" y="4728754"/>
            <a:ext cx="7015298" cy="648316"/>
          </a:xfrm>
          <a:prstGeom prst="rect">
            <a:avLst/>
          </a:prstGeom>
          <a:solidFill>
            <a:srgbClr val="FF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/>
          <p:cNvSpPr txBox="1"/>
          <p:nvPr/>
        </p:nvSpPr>
        <p:spPr>
          <a:xfrm>
            <a:off x="7158320" y="3933326"/>
            <a:ext cx="2470219" cy="319405"/>
          </a:xfrm>
          <a:prstGeom prst="rect">
            <a:avLst/>
          </a:prstGeom>
          <a:solidFill>
            <a:srgbClr val="00B0F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进一步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、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不断的细分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pic>
        <p:nvPicPr>
          <p:cNvPr id="1041" name="Picture 17" descr="ä½ å¯è½éè¦ä¸æ¬è¯çéåæå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45" y="4282529"/>
            <a:ext cx="4940188" cy="2598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01" y="1045029"/>
            <a:ext cx="9037699" cy="5812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298436" y="4180114"/>
            <a:ext cx="2628401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位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带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(Bit-band)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操作可以使用普通的加载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存储指令来对单一的比特进行读写。可通过“位带别名区”被访问。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10419143" y="3361603"/>
            <a:ext cx="1010194" cy="2525486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9263271" y="3361603"/>
            <a:ext cx="1888433" cy="25254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8239779" y="3361603"/>
            <a:ext cx="2684461" cy="2525486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6" y="94463"/>
            <a:ext cx="5973817" cy="950566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</p:pic>
      <p:sp>
        <p:nvSpPr>
          <p:cNvPr id="15" name="圆角矩形 14"/>
          <p:cNvSpPr/>
          <p:nvPr/>
        </p:nvSpPr>
        <p:spPr>
          <a:xfrm>
            <a:off x="4591878" y="377687"/>
            <a:ext cx="974035" cy="2584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652" y="1068962"/>
            <a:ext cx="10389704" cy="2123658"/>
          </a:xfrm>
          <a:prstGeom prst="rect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</a:rPr>
              <a:t>#define </a:t>
            </a:r>
            <a:r>
              <a:rPr lang="en-US" altLang="zh-CN" sz="1400" b="1" dirty="0">
                <a:solidFill>
                  <a:srgbClr val="7030A0"/>
                </a:solidFill>
              </a:rPr>
              <a:t>BITBAND(</a:t>
            </a:r>
            <a:r>
              <a:rPr lang="en-US" altLang="zh-CN" sz="1400" b="1" dirty="0" err="1">
                <a:solidFill>
                  <a:srgbClr val="7030A0"/>
                </a:solidFill>
              </a:rPr>
              <a:t>addr</a:t>
            </a:r>
            <a:r>
              <a:rPr lang="en-US" altLang="zh-CN" sz="1400" b="1" dirty="0">
                <a:solidFill>
                  <a:srgbClr val="7030A0"/>
                </a:solidFill>
              </a:rPr>
              <a:t>, </a:t>
            </a:r>
            <a:r>
              <a:rPr lang="en-US" altLang="zh-CN" sz="1400" b="1" dirty="0" err="1">
                <a:solidFill>
                  <a:srgbClr val="7030A0"/>
                </a:solidFill>
              </a:rPr>
              <a:t>bitnum</a:t>
            </a:r>
            <a:r>
              <a:rPr lang="en-US" altLang="zh-CN" sz="1400" b="1" dirty="0">
                <a:solidFill>
                  <a:srgbClr val="7030A0"/>
                </a:solidFill>
              </a:rPr>
              <a:t>) </a:t>
            </a:r>
            <a:r>
              <a:rPr lang="en-US" altLang="zh-CN" sz="1400" b="1" dirty="0" smtClean="0">
                <a:solidFill>
                  <a:srgbClr val="7030A0"/>
                </a:solidFill>
              </a:rPr>
              <a:t>   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((</a:t>
            </a:r>
            <a:r>
              <a:rPr lang="en-US" altLang="zh-CN" sz="1400" b="1" dirty="0" err="1">
                <a:solidFill>
                  <a:srgbClr val="000000"/>
                </a:solidFill>
              </a:rPr>
              <a:t>addr</a:t>
            </a:r>
            <a:r>
              <a:rPr lang="en-US" altLang="zh-CN" sz="1400" b="1" dirty="0">
                <a:solidFill>
                  <a:srgbClr val="000000"/>
                </a:solidFill>
              </a:rPr>
              <a:t> &amp; 0xF0000000)+0x2000000 + ((</a:t>
            </a:r>
            <a:r>
              <a:rPr lang="en-US" altLang="zh-CN" sz="1400" b="1" dirty="0" err="1">
                <a:solidFill>
                  <a:srgbClr val="000000"/>
                </a:solidFill>
              </a:rPr>
              <a:t>addr</a:t>
            </a:r>
            <a:r>
              <a:rPr lang="en-US" altLang="zh-CN" sz="1400" b="1" dirty="0">
                <a:solidFill>
                  <a:srgbClr val="000000"/>
                </a:solidFill>
              </a:rPr>
              <a:t> &amp;0xFF FFF)&lt;&lt;5) + (</a:t>
            </a:r>
            <a:r>
              <a:rPr lang="en-US" altLang="zh-CN" sz="1400" b="1" dirty="0" err="1">
                <a:solidFill>
                  <a:srgbClr val="000000"/>
                </a:solidFill>
              </a:rPr>
              <a:t>bitnum</a:t>
            </a:r>
            <a:r>
              <a:rPr lang="en-US" altLang="zh-CN" sz="1400" b="1" dirty="0">
                <a:solidFill>
                  <a:srgbClr val="000000"/>
                </a:solidFill>
              </a:rPr>
              <a:t>&lt;&lt;2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))</a:t>
            </a:r>
          </a:p>
          <a:p>
            <a:endParaRPr lang="en-US" altLang="zh-CN" sz="1400" b="1" dirty="0">
              <a:solidFill>
                <a:srgbClr val="000000"/>
              </a:solidFill>
            </a:endParaRPr>
          </a:p>
          <a:p>
            <a:r>
              <a:rPr lang="en-US" altLang="zh-CN" sz="1400" b="1" dirty="0" smtClean="0"/>
              <a:t>#</a:t>
            </a:r>
            <a:r>
              <a:rPr lang="en-US" altLang="zh-CN" sz="1400" b="1" dirty="0"/>
              <a:t>define </a:t>
            </a:r>
            <a:r>
              <a:rPr lang="en-US" altLang="zh-CN" sz="1400" b="1" dirty="0">
                <a:solidFill>
                  <a:srgbClr val="7030A0"/>
                </a:solidFill>
              </a:rPr>
              <a:t>MEM_ADDR(</a:t>
            </a:r>
            <a:r>
              <a:rPr lang="en-US" altLang="zh-CN" sz="1400" b="1" dirty="0" err="1">
                <a:solidFill>
                  <a:srgbClr val="7030A0"/>
                </a:solidFill>
              </a:rPr>
              <a:t>addr</a:t>
            </a:r>
            <a:r>
              <a:rPr lang="en-US" altLang="zh-CN" sz="1400" b="1" dirty="0" smtClean="0">
                <a:solidFill>
                  <a:srgbClr val="7030A0"/>
                </a:solidFill>
              </a:rPr>
              <a:t>)      </a:t>
            </a:r>
            <a:r>
              <a:rPr lang="en-US" altLang="zh-CN" sz="1400" b="1" dirty="0"/>
              <a:t>*((volatile unsigned long *)(</a:t>
            </a:r>
            <a:r>
              <a:rPr lang="en-US" altLang="zh-CN" sz="1400" b="1" dirty="0" err="1"/>
              <a:t>addr</a:t>
            </a:r>
            <a:r>
              <a:rPr lang="en-US" altLang="zh-CN" sz="1400" b="1" dirty="0"/>
              <a:t>)) </a:t>
            </a:r>
            <a:endParaRPr lang="en-US" altLang="zh-CN" sz="1400" b="1" dirty="0" smtClean="0"/>
          </a:p>
          <a:p>
            <a:endParaRPr lang="en-US" altLang="zh-CN" sz="1400" b="1" dirty="0" smtClean="0"/>
          </a:p>
          <a:p>
            <a:r>
              <a:rPr lang="en-US" altLang="zh-CN" sz="1400" b="1" dirty="0"/>
              <a:t>	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MEM_ADDR(BITBAND</a:t>
            </a:r>
            <a:r>
              <a:rPr lang="en-US" altLang="zh-CN" sz="1400" b="1" dirty="0">
                <a:solidFill>
                  <a:srgbClr val="FF0000"/>
                </a:solidFill>
              </a:rPr>
              <a:t>( (u32)&amp;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CRCValue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, 3 )) </a:t>
            </a:r>
            <a:r>
              <a:rPr lang="en-US" altLang="zh-CN" sz="1400" b="1" dirty="0">
                <a:solidFill>
                  <a:srgbClr val="FF0000"/>
                </a:solidFill>
              </a:rPr>
              <a:t>=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0x1;</a:t>
            </a:r>
          </a:p>
          <a:p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	</a:t>
            </a:r>
            <a:r>
              <a:rPr lang="en-US" altLang="zh-CN" sz="1600" b="1" dirty="0">
                <a:solidFill>
                  <a:srgbClr val="FF0000"/>
                </a:solidFill>
              </a:rPr>
              <a:t>if(MEM_ADDR(BITBAND( (u32)&amp;</a:t>
            </a:r>
            <a:r>
              <a:rPr lang="en-US" altLang="zh-CN" sz="1600" b="1" dirty="0" err="1">
                <a:solidFill>
                  <a:srgbClr val="FF0000"/>
                </a:solidFill>
              </a:rPr>
              <a:t>CRCValue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, 23 ))==</a:t>
            </a:r>
            <a:r>
              <a:rPr lang="en-US" altLang="zh-CN" sz="1600" b="1" dirty="0">
                <a:solidFill>
                  <a:srgbClr val="FF0000"/>
                </a:solidFill>
              </a:rPr>
              <a:t>1) </a:t>
            </a:r>
            <a:br>
              <a:rPr lang="en-US" altLang="zh-CN" sz="1600" b="1" dirty="0">
                <a:solidFill>
                  <a:srgbClr val="FF0000"/>
                </a:solidFill>
              </a:rPr>
            </a:br>
            <a:r>
              <a:rPr lang="en-US" altLang="zh-CN" sz="1600" b="1" dirty="0" smtClean="0">
                <a:solidFill>
                  <a:srgbClr val="FF0000"/>
                </a:solidFill>
              </a:rPr>
              <a:t>	{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</a:rPr>
              <a:t>	}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546652" y="350714"/>
            <a:ext cx="353833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带</a:t>
            </a:r>
            <a:r>
              <a:rPr kumimoji="1"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(Bit-band</a:t>
            </a:r>
            <a:r>
              <a:rPr kumimoji="1"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   C</a:t>
            </a:r>
            <a:r>
              <a:rPr kumimoji="1"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的应用</a:t>
            </a: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</a:p>
        </p:txBody>
      </p:sp>
      <p:sp>
        <p:nvSpPr>
          <p:cNvPr id="6" name="矩形 5"/>
          <p:cNvSpPr/>
          <p:nvPr/>
        </p:nvSpPr>
        <p:spPr>
          <a:xfrm>
            <a:off x="546652" y="3640673"/>
            <a:ext cx="10389704" cy="2831544"/>
          </a:xfrm>
          <a:prstGeom prst="rect">
            <a:avLst/>
          </a:prstGeom>
          <a:ln w="22225"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对于</a:t>
            </a:r>
            <a:r>
              <a:rPr lang="en-US" altLang="zh-CN" b="1" dirty="0">
                <a:latin typeface="+mj-ea"/>
                <a:ea typeface="+mj-ea"/>
              </a:rPr>
              <a:t>IO--------</a:t>
            </a:r>
            <a:r>
              <a:rPr lang="zh-CN" altLang="en-US" b="1" dirty="0" smtClean="0">
                <a:latin typeface="+mj-ea"/>
                <a:ea typeface="+mj-ea"/>
              </a:rPr>
              <a:t>例如亮、灭</a:t>
            </a:r>
            <a:r>
              <a:rPr lang="en-US" altLang="zh-CN" b="1" dirty="0" smtClean="0">
                <a:latin typeface="+mj-ea"/>
                <a:ea typeface="+mj-ea"/>
              </a:rPr>
              <a:t>LED</a:t>
            </a:r>
            <a:endParaRPr lang="en-US" altLang="zh-CN" b="1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使用</a:t>
            </a:r>
            <a:r>
              <a:rPr lang="en-US" altLang="zh-CN" sz="1600" b="1" dirty="0">
                <a:latin typeface="+mj-ea"/>
                <a:ea typeface="+mj-ea"/>
              </a:rPr>
              <a:t>STM32</a:t>
            </a:r>
            <a:r>
              <a:rPr lang="zh-CN" altLang="en-US" sz="1600" b="1" dirty="0">
                <a:latin typeface="+mj-ea"/>
                <a:ea typeface="+mj-ea"/>
              </a:rPr>
              <a:t>库： 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</a:t>
            </a:r>
            <a:r>
              <a:rPr lang="en-US" altLang="zh-CN" sz="1600" b="1" dirty="0" err="1" smtClean="0">
                <a:latin typeface="+mj-ea"/>
                <a:ea typeface="+mj-ea"/>
              </a:rPr>
              <a:t>GPIO_ResetBits</a:t>
            </a:r>
            <a:r>
              <a:rPr lang="en-US" altLang="zh-CN" sz="1600" b="1" dirty="0" smtClean="0">
                <a:latin typeface="+mj-ea"/>
                <a:ea typeface="+mj-ea"/>
              </a:rPr>
              <a:t>(GPIOC</a:t>
            </a:r>
            <a:r>
              <a:rPr lang="en-US" altLang="zh-CN" sz="1600" b="1" dirty="0">
                <a:latin typeface="+mj-ea"/>
                <a:ea typeface="+mj-ea"/>
              </a:rPr>
              <a:t>, GPIO_Pin_4); </a:t>
            </a:r>
            <a:r>
              <a:rPr lang="en-US" altLang="zh-CN" sz="1600" b="1" dirty="0" smtClean="0">
                <a:latin typeface="+mj-ea"/>
                <a:ea typeface="+mj-ea"/>
              </a:rPr>
              <a:t>	//</a:t>
            </a:r>
            <a:r>
              <a:rPr lang="zh-CN" altLang="en-US" sz="1600" b="1" dirty="0">
                <a:latin typeface="+mj-ea"/>
                <a:ea typeface="+mj-ea"/>
              </a:rPr>
              <a:t>关</a:t>
            </a:r>
            <a:r>
              <a:rPr lang="en-US" altLang="zh-CN" sz="1600" b="1" dirty="0" smtClean="0">
                <a:latin typeface="+mj-ea"/>
                <a:ea typeface="+mj-ea"/>
              </a:rPr>
              <a:t>LED4</a:t>
            </a:r>
            <a:r>
              <a:rPr lang="en-US" altLang="zh-CN" sz="1600" b="1" dirty="0">
                <a:latin typeface="+mj-ea"/>
                <a:ea typeface="+mj-ea"/>
              </a:rPr>
              <a:t> </a:t>
            </a:r>
            <a:br>
              <a:rPr lang="en-US" altLang="zh-CN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</a:t>
            </a:r>
            <a:r>
              <a:rPr lang="en-US" altLang="zh-CN" sz="1600" b="1" dirty="0" err="1" smtClean="0">
                <a:latin typeface="+mj-ea"/>
                <a:ea typeface="+mj-ea"/>
              </a:rPr>
              <a:t>GPIO_SetBits</a:t>
            </a:r>
            <a:r>
              <a:rPr lang="en-US" altLang="zh-CN" sz="1600" b="1" dirty="0" smtClean="0">
                <a:latin typeface="+mj-ea"/>
                <a:ea typeface="+mj-ea"/>
              </a:rPr>
              <a:t>(GPIOC</a:t>
            </a:r>
            <a:r>
              <a:rPr lang="en-US" altLang="zh-CN" sz="1600" b="1" dirty="0">
                <a:latin typeface="+mj-ea"/>
                <a:ea typeface="+mj-ea"/>
              </a:rPr>
              <a:t>, GPIO_Pin_7);  </a:t>
            </a:r>
            <a:r>
              <a:rPr lang="en-US" altLang="zh-CN" sz="1600" b="1" dirty="0" smtClean="0">
                <a:latin typeface="+mj-ea"/>
                <a:ea typeface="+mj-ea"/>
              </a:rPr>
              <a:t>	//</a:t>
            </a:r>
            <a:r>
              <a:rPr lang="zh-CN" altLang="en-US" sz="1600" b="1" dirty="0">
                <a:latin typeface="+mj-ea"/>
                <a:ea typeface="+mj-ea"/>
              </a:rPr>
              <a:t>开</a:t>
            </a:r>
            <a:r>
              <a:rPr lang="en-US" altLang="zh-CN" sz="1600" b="1" dirty="0" smtClean="0">
                <a:latin typeface="+mj-ea"/>
                <a:ea typeface="+mj-ea"/>
              </a:rPr>
              <a:t>LED7</a:t>
            </a:r>
            <a:endParaRPr lang="en-US" altLang="zh-CN" sz="1600" b="1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一般读操作： 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STM32_Gpioc_Regs-</a:t>
            </a:r>
            <a:r>
              <a:rPr lang="en-US" altLang="zh-CN" sz="1600" b="1" dirty="0">
                <a:latin typeface="+mj-ea"/>
                <a:ea typeface="+mj-ea"/>
              </a:rPr>
              <a:t>&gt;bsrr.bit.BR4 =1</a:t>
            </a:r>
            <a:r>
              <a:rPr lang="en-US" altLang="zh-CN" sz="1600" b="1" dirty="0" smtClean="0">
                <a:latin typeface="+mj-ea"/>
                <a:ea typeface="+mj-ea"/>
              </a:rPr>
              <a:t>;	// </a:t>
            </a:r>
            <a:r>
              <a:rPr lang="en-US" altLang="zh-CN" sz="1600" b="1" dirty="0">
                <a:latin typeface="+mj-ea"/>
                <a:ea typeface="+mj-ea"/>
              </a:rPr>
              <a:t>1</a:t>
            </a:r>
            <a:r>
              <a:rPr lang="zh-CN" altLang="en-US" sz="1600" b="1" dirty="0">
                <a:latin typeface="+mj-ea"/>
                <a:ea typeface="+mj-ea"/>
              </a:rPr>
              <a:t>：清除对应的</a:t>
            </a:r>
            <a:r>
              <a:rPr lang="en-US" altLang="zh-CN" sz="1600" b="1" dirty="0" err="1">
                <a:latin typeface="+mj-ea"/>
                <a:ea typeface="+mj-ea"/>
              </a:rPr>
              <a:t>ODRy</a:t>
            </a:r>
            <a:r>
              <a:rPr lang="zh-CN" altLang="en-US" sz="1600" b="1" dirty="0">
                <a:latin typeface="+mj-ea"/>
                <a:ea typeface="+mj-ea"/>
              </a:rPr>
              <a:t>位为</a:t>
            </a:r>
            <a:r>
              <a:rPr lang="en-US" altLang="zh-CN" sz="1600" b="1" dirty="0">
                <a:latin typeface="+mj-ea"/>
                <a:ea typeface="+mj-ea"/>
              </a:rPr>
              <a:t>0 </a:t>
            </a:r>
            <a:br>
              <a:rPr lang="en-US" altLang="zh-CN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STM32_Gpioc_Regs-</a:t>
            </a:r>
            <a:r>
              <a:rPr lang="en-US" altLang="zh-CN" sz="1600" b="1" dirty="0">
                <a:latin typeface="+mj-ea"/>
                <a:ea typeface="+mj-ea"/>
              </a:rPr>
              <a:t>&gt;bsrr.bit.BS7 =1</a:t>
            </a:r>
            <a:r>
              <a:rPr lang="en-US" altLang="zh-CN" sz="1600" b="1" dirty="0" smtClean="0">
                <a:latin typeface="+mj-ea"/>
                <a:ea typeface="+mj-ea"/>
              </a:rPr>
              <a:t>;	// </a:t>
            </a:r>
            <a:r>
              <a:rPr lang="en-US" altLang="zh-CN" sz="1600" b="1" dirty="0">
                <a:latin typeface="+mj-ea"/>
                <a:ea typeface="+mj-ea"/>
              </a:rPr>
              <a:t>1</a:t>
            </a:r>
            <a:r>
              <a:rPr lang="zh-CN" altLang="en-US" sz="1600" b="1" dirty="0">
                <a:latin typeface="+mj-ea"/>
                <a:ea typeface="+mj-ea"/>
              </a:rPr>
              <a:t>：设置对应的</a:t>
            </a:r>
            <a:r>
              <a:rPr lang="en-US" altLang="zh-CN" sz="1600" b="1" dirty="0" err="1">
                <a:latin typeface="+mj-ea"/>
                <a:ea typeface="+mj-ea"/>
              </a:rPr>
              <a:t>ODRy</a:t>
            </a:r>
            <a:r>
              <a:rPr lang="zh-CN" altLang="en-US" sz="1600" b="1" dirty="0">
                <a:latin typeface="+mj-ea"/>
                <a:ea typeface="+mj-ea"/>
              </a:rPr>
              <a:t>位为</a:t>
            </a:r>
            <a:r>
              <a:rPr lang="en-US" altLang="zh-CN" sz="1600" b="1" dirty="0" smtClean="0">
                <a:latin typeface="+mj-ea"/>
                <a:ea typeface="+mj-ea"/>
              </a:rPr>
              <a:t>1</a:t>
            </a:r>
          </a:p>
          <a:p>
            <a:endParaRPr lang="en-US" altLang="zh-CN" sz="1600" b="1" dirty="0">
              <a:latin typeface="+mj-ea"/>
              <a:ea typeface="+mj-ea"/>
            </a:endParaRPr>
          </a:p>
          <a:p>
            <a:r>
              <a:rPr lang="zh-CN" altLang="en-US" sz="1600" b="1" dirty="0">
                <a:latin typeface="+mj-ea"/>
                <a:ea typeface="+mj-ea"/>
              </a:rPr>
              <a:t>如果使用位带别名区操作： </a:t>
            </a:r>
            <a:br>
              <a:rPr lang="zh-CN" altLang="en-US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STM32_BB_Gpioc_Regs-</a:t>
            </a:r>
            <a:r>
              <a:rPr lang="en-US" altLang="zh-CN" sz="1600" b="1" dirty="0">
                <a:latin typeface="+mj-ea"/>
                <a:ea typeface="+mj-ea"/>
              </a:rPr>
              <a:t>&gt;BSRR.BR[4] =1</a:t>
            </a:r>
            <a:r>
              <a:rPr lang="en-US" altLang="zh-CN" sz="1600" b="1" dirty="0" smtClean="0">
                <a:latin typeface="+mj-ea"/>
                <a:ea typeface="+mj-ea"/>
              </a:rPr>
              <a:t>;	// </a:t>
            </a:r>
            <a:r>
              <a:rPr lang="en-US" altLang="zh-CN" sz="1600" b="1" dirty="0">
                <a:latin typeface="+mj-ea"/>
                <a:ea typeface="+mj-ea"/>
              </a:rPr>
              <a:t>1</a:t>
            </a:r>
            <a:r>
              <a:rPr lang="zh-CN" altLang="en-US" sz="1600" b="1" dirty="0">
                <a:latin typeface="+mj-ea"/>
                <a:ea typeface="+mj-ea"/>
              </a:rPr>
              <a:t>：清除对应的</a:t>
            </a:r>
            <a:r>
              <a:rPr lang="en-US" altLang="zh-CN" sz="1600" b="1" dirty="0" err="1">
                <a:latin typeface="+mj-ea"/>
                <a:ea typeface="+mj-ea"/>
              </a:rPr>
              <a:t>ODRy</a:t>
            </a:r>
            <a:r>
              <a:rPr lang="zh-CN" altLang="en-US" sz="1600" b="1" dirty="0">
                <a:latin typeface="+mj-ea"/>
                <a:ea typeface="+mj-ea"/>
              </a:rPr>
              <a:t>位为</a:t>
            </a:r>
            <a:r>
              <a:rPr lang="en-US" altLang="zh-CN" sz="1600" b="1" dirty="0">
                <a:latin typeface="+mj-ea"/>
                <a:ea typeface="+mj-ea"/>
              </a:rPr>
              <a:t>0 </a:t>
            </a:r>
            <a:br>
              <a:rPr lang="en-US" altLang="zh-CN" sz="1600" b="1" dirty="0">
                <a:latin typeface="+mj-ea"/>
                <a:ea typeface="+mj-ea"/>
              </a:rPr>
            </a:br>
            <a:r>
              <a:rPr lang="en-US" altLang="zh-CN" sz="1600" b="1" dirty="0" smtClean="0">
                <a:latin typeface="+mj-ea"/>
                <a:ea typeface="+mj-ea"/>
              </a:rPr>
              <a:t>	STM32_BB_Gpioc_Regs-</a:t>
            </a:r>
            <a:r>
              <a:rPr lang="en-US" altLang="zh-CN" sz="1600" b="1" dirty="0">
                <a:latin typeface="+mj-ea"/>
                <a:ea typeface="+mj-ea"/>
              </a:rPr>
              <a:t>&gt;BSRR.BS[7] =1</a:t>
            </a:r>
            <a:r>
              <a:rPr lang="en-US" altLang="zh-CN" sz="1600" b="1" dirty="0" smtClean="0">
                <a:latin typeface="+mj-ea"/>
                <a:ea typeface="+mj-ea"/>
              </a:rPr>
              <a:t>;	// </a:t>
            </a:r>
            <a:r>
              <a:rPr lang="en-US" altLang="zh-CN" sz="1600" b="1" dirty="0">
                <a:latin typeface="+mj-ea"/>
                <a:ea typeface="+mj-ea"/>
              </a:rPr>
              <a:t>1</a:t>
            </a:r>
            <a:r>
              <a:rPr lang="zh-CN" altLang="en-US" sz="1600" b="1" dirty="0">
                <a:latin typeface="+mj-ea"/>
                <a:ea typeface="+mj-ea"/>
              </a:rPr>
              <a:t>：设置对应的</a:t>
            </a:r>
            <a:r>
              <a:rPr lang="en-US" altLang="zh-CN" sz="1600" b="1" dirty="0" err="1">
                <a:latin typeface="+mj-ea"/>
                <a:ea typeface="+mj-ea"/>
              </a:rPr>
              <a:t>ODRy</a:t>
            </a:r>
            <a:r>
              <a:rPr lang="zh-CN" altLang="en-US" sz="1600" b="1" dirty="0">
                <a:latin typeface="+mj-ea"/>
                <a:ea typeface="+mj-ea"/>
              </a:rPr>
              <a:t>位为</a:t>
            </a:r>
            <a:r>
              <a:rPr lang="en-US" altLang="zh-CN" sz="1600" b="1" dirty="0">
                <a:latin typeface="+mj-ea"/>
                <a:ea typeface="+mj-ea"/>
              </a:rPr>
              <a:t>1</a:t>
            </a:r>
            <a:endParaRPr lang="en-US" altLang="zh-CN" sz="1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086" y="3719127"/>
            <a:ext cx="3877503" cy="117425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矩形 1"/>
          <p:cNvSpPr/>
          <p:nvPr/>
        </p:nvSpPr>
        <p:spPr>
          <a:xfrm>
            <a:off x="5561558" y="273770"/>
            <a:ext cx="5374798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bit_word_offset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 = (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byte_offset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 x 32) + (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bit_number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 × 4) 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bit_word_addr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bit_band_base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bit_word_offset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29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0045" y="434340"/>
            <a:ext cx="601345" cy="320040"/>
            <a:chOff x="0" y="221272"/>
            <a:chExt cx="610989" cy="426428"/>
          </a:xfrm>
        </p:grpSpPr>
        <p:sp>
          <p:nvSpPr>
            <p:cNvPr id="7" name="矩形 6"/>
            <p:cNvSpPr/>
            <p:nvPr/>
          </p:nvSpPr>
          <p:spPr>
            <a:xfrm>
              <a:off x="0" y="221272"/>
              <a:ext cx="482600" cy="4264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52450" y="221272"/>
              <a:ext cx="58539" cy="4264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标题 2"/>
          <p:cNvSpPr txBox="1"/>
          <p:nvPr/>
        </p:nvSpPr>
        <p:spPr>
          <a:xfrm>
            <a:off x="1136015" y="434975"/>
            <a:ext cx="2320925" cy="319405"/>
          </a:xfrm>
          <a:prstGeom prst="rect">
            <a:avLst/>
          </a:prstGeom>
          <a:solidFill>
            <a:schemeClr val="accent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ARM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的发展（简）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36015" y="1357643"/>
            <a:ext cx="3155315" cy="398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mpd="dbl">
            <a:solidFill>
              <a:schemeClr val="accent5">
                <a:lumMod val="75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</a:rPr>
              <a:t>Advanced RISC Machines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504" y="2272600"/>
            <a:ext cx="4971602" cy="21957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01727" y="28823"/>
            <a:ext cx="5966460" cy="230695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......</a:t>
            </a:r>
            <a:endParaRPr lang="zh-CN" altLang="en-US" sz="1600" b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1993	ARM-----TI</a:t>
            </a:r>
            <a:r>
              <a:rPr lang="zh-CN" altLang="en-US" sz="1600" b="1" dirty="0" smtClean="0">
                <a:solidFill>
                  <a:srgbClr val="7030A0"/>
                </a:solidFill>
                <a:ea typeface="+mn-lt"/>
                <a:cs typeface="+mn-lt"/>
              </a:rPr>
              <a:t>、</a:t>
            </a:r>
            <a:r>
              <a:rPr lang="en-US" altLang="zh-CN" sz="1600" b="1" dirty="0" smtClean="0">
                <a:solidFill>
                  <a:srgbClr val="7030A0"/>
                </a:solidFill>
                <a:ea typeface="+mn-lt"/>
                <a:cs typeface="+mn-lt"/>
              </a:rPr>
              <a:t>APPLE</a:t>
            </a:r>
            <a:r>
              <a:rPr lang="zh-CN" altLang="en-US" sz="1600" b="1" dirty="0" smtClean="0">
                <a:solidFill>
                  <a:srgbClr val="7030A0"/>
                </a:solidFill>
                <a:ea typeface="+mn-lt"/>
                <a:cs typeface="+mn-lt"/>
              </a:rPr>
              <a:t>(</a:t>
            </a:r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newton).....诺基亚Nokia</a:t>
            </a:r>
          </a:p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...</a:t>
            </a:r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...</a:t>
            </a:r>
            <a:endParaRPr lang="zh-CN" altLang="en-US" sz="1600" b="1" dirty="0">
              <a:solidFill>
                <a:srgbClr val="7030A0"/>
              </a:solidFill>
              <a:ea typeface="+mn-lt"/>
              <a:cs typeface="+mn-lt"/>
            </a:endParaRPr>
          </a:p>
          <a:p>
            <a:endParaRPr lang="zh-CN" altLang="en-US" sz="1600" b="1" dirty="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2007 	iPhone，ARM设计/三星制造芯片</a:t>
            </a:r>
          </a:p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2008	谷歌推出Android系统，面向ARM指令集  </a:t>
            </a:r>
          </a:p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	摩托罗拉MOTO </a:t>
            </a:r>
          </a:p>
          <a:p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	</a:t>
            </a:r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恩智浦NXP，意法半导体ST</a:t>
            </a:r>
          </a:p>
          <a:p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	</a:t>
            </a:r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高通公司Qualcomm、苹果</a:t>
            </a:r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APPLE</a:t>
            </a:r>
            <a:endParaRPr lang="zh-CN" altLang="en-US" sz="1600" b="1" dirty="0">
              <a:solidFill>
                <a:srgbClr val="7030A0"/>
              </a:solidFill>
              <a:ea typeface="+mn-lt"/>
              <a:cs typeface="+mn-lt"/>
            </a:endParaRPr>
          </a:p>
        </p:txBody>
      </p:sp>
      <p:pic>
        <p:nvPicPr>
          <p:cNvPr id="11" name="图片 10" descr="u=474311494,2966008955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893310"/>
            <a:ext cx="1811020" cy="1811020"/>
          </a:xfrm>
          <a:prstGeom prst="rect">
            <a:avLst/>
          </a:prstGeom>
        </p:spPr>
      </p:pic>
      <p:pic>
        <p:nvPicPr>
          <p:cNvPr id="12" name="图片 11" descr="u=1824059369,3181311545&amp;fm=26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70" y="5358130"/>
            <a:ext cx="1524000" cy="10179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722995" y="5361305"/>
            <a:ext cx="923925" cy="107632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endParaRPr lang="en-US" altLang="zh-CN" sz="2000" b="1">
              <a:solidFill>
                <a:srgbClr val="C00000"/>
              </a:solidFill>
            </a:endParaRPr>
          </a:p>
          <a:p>
            <a:pPr algn="ctr"/>
            <a:r>
              <a:rPr lang="en-US" altLang="zh-CN" sz="2400" b="1">
                <a:solidFill>
                  <a:srgbClr val="C00000"/>
                </a:solidFill>
              </a:rPr>
              <a:t>X86</a:t>
            </a:r>
            <a:endParaRPr lang="en-US" altLang="zh-CN" sz="2000" b="1">
              <a:solidFill>
                <a:srgbClr val="C00000"/>
              </a:solidFill>
            </a:endParaRPr>
          </a:p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  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77720" y="5361305"/>
            <a:ext cx="979170" cy="101473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endParaRPr lang="en-US" altLang="zh-CN" sz="2000" b="1">
              <a:solidFill>
                <a:srgbClr val="C00000"/>
              </a:solidFill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</a:rPr>
              <a:t>ARM</a:t>
            </a:r>
          </a:p>
          <a:p>
            <a:endParaRPr lang="en-US" altLang="zh-CN" sz="2000" b="1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79" y="2362717"/>
            <a:ext cx="7141147" cy="2702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/>
          <p:nvPr>
            <p:custDataLst>
              <p:tags r:id="rId2"/>
            </p:custDataLst>
          </p:nvPr>
        </p:nvGraphicFramePr>
        <p:xfrm>
          <a:off x="3850640" y="1791970"/>
          <a:ext cx="8341360" cy="506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" r:id="rId4" imgW="10791825" imgH="6381750" progId="Paint.Picture">
                  <p:embed/>
                </p:oleObj>
              </mc:Choice>
              <mc:Fallback>
                <p:oleObj r:id="rId4" imgW="10791825" imgH="6381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0640" y="1791970"/>
                        <a:ext cx="8341360" cy="506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0" y="0"/>
          <a:ext cx="6802120" cy="370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" r:id="rId6" imgW="9582150" imgH="5172075" progId="Paint.Picture">
                  <p:embed/>
                </p:oleObj>
              </mc:Choice>
              <mc:Fallback>
                <p:oleObj r:id="rId6" imgW="9582150" imgH="51720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802120" cy="3707765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1">
                            <a:shade val="50000"/>
                          </a:schemeClr>
                        </a:solidFill>
                        <a:prstDash val="soli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0657" y="1600200"/>
            <a:ext cx="6588318" cy="516835"/>
          </a:xfrm>
          <a:prstGeom prst="rect">
            <a:avLst/>
          </a:prstGeom>
          <a:solidFill>
            <a:schemeClr val="accent6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/>
        </p:nvSpPr>
        <p:spPr bwMode="auto">
          <a:xfrm>
            <a:off x="4589116" y="817977"/>
            <a:ext cx="7315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282" tIns="50141" rIns="100282" bIns="50141"/>
          <a:lstStyle>
            <a:lvl1pPr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2pPr>
            <a:lvl3pPr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3pPr>
            <a:lvl4pPr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4pPr>
            <a:lvl5pPr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5pPr>
            <a:lvl6pPr marL="457200"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6pPr>
            <a:lvl7pPr marL="914400"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7pPr>
            <a:lvl8pPr marL="1371600"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8pPr>
            <a:lvl9pPr marL="1828800" algn="ctr" defTabSz="10033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kern="0">
                <a:latin typeface="楷体_GB2312"/>
                <a:ea typeface="宋体"/>
              </a:rPr>
              <a:t> </a:t>
            </a:r>
          </a:p>
        </p:txBody>
      </p:sp>
      <p:sp>
        <p:nvSpPr>
          <p:cNvPr id="5" name="object 4"/>
          <p:cNvSpPr txBox="1">
            <a:spLocks noChangeArrowheads="1"/>
          </p:cNvSpPr>
          <p:nvPr/>
        </p:nvSpPr>
        <p:spPr bwMode="auto">
          <a:xfrm>
            <a:off x="6546504" y="797339"/>
            <a:ext cx="1998662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255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963"/>
              </a:spcBef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LPC1000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863"/>
              </a:spcBef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LPC2000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863"/>
              </a:spcBef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LPC3000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bject 5"/>
          <p:cNvSpPr txBox="1">
            <a:spLocks noChangeArrowheads="1"/>
          </p:cNvSpPr>
          <p:nvPr/>
        </p:nvSpPr>
        <p:spPr bwMode="auto">
          <a:xfrm>
            <a:off x="9289704" y="797339"/>
            <a:ext cx="221615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100"/>
              </a:spcBef>
            </a:pP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Cortex-M0~M3  ARM7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863"/>
              </a:spcBef>
            </a:pP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ARM9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bject 6"/>
          <p:cNvSpPr txBox="1">
            <a:spLocks noChangeArrowheads="1"/>
          </p:cNvSpPr>
          <p:nvPr/>
        </p:nvSpPr>
        <p:spPr bwMode="auto">
          <a:xfrm>
            <a:off x="6546504" y="2224502"/>
            <a:ext cx="4652962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255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963"/>
              </a:spcBef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AM35X,AM37X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Cortex-A8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AM17X,AM18X 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 列 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ARM9  </a:t>
            </a: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LM3S1000~9000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Cortex-M3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863"/>
              </a:spcBef>
            </a:pPr>
            <a:r>
              <a:rPr lang="zh-CN" altLang="zh-CN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STM32F</a:t>
            </a:r>
            <a:r>
              <a:rPr lang="zh-CN" altLang="zh-CN" sz="200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9289703" y="4235864"/>
            <a:ext cx="2408653" cy="382156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defRPr/>
            </a:pPr>
            <a:r>
              <a:rPr sz="2400" b="1" spc="-10" dirty="0" smtClean="0">
                <a:solidFill>
                  <a:srgbClr val="0070C0"/>
                </a:solidFill>
                <a:latin typeface="Courier New"/>
                <a:cs typeface="Courier New"/>
              </a:rPr>
              <a:t>Cortex-M</a:t>
            </a:r>
            <a:r>
              <a:rPr lang="en-US" sz="2400" b="1" spc="-10" dirty="0" smtClean="0">
                <a:solidFill>
                  <a:srgbClr val="0070C0"/>
                </a:solidFill>
                <a:latin typeface="Courier New"/>
                <a:cs typeface="Courier New"/>
              </a:rPr>
              <a:t>0</a:t>
            </a:r>
            <a:r>
              <a:rPr lang="en-US" altLang="zh-CN" sz="2400" b="1" spc="-10" dirty="0" smtClean="0">
                <a:solidFill>
                  <a:srgbClr val="0070C0"/>
                </a:solidFill>
                <a:latin typeface="Courier New"/>
                <a:cs typeface="Courier New"/>
              </a:rPr>
              <a:t>~M</a:t>
            </a:r>
            <a:r>
              <a:rPr lang="en-US" sz="2400" b="1" spc="-10" dirty="0" smtClean="0">
                <a:solidFill>
                  <a:srgbClr val="0070C0"/>
                </a:solidFill>
                <a:latin typeface="Courier New"/>
                <a:cs typeface="Courier New"/>
              </a:rPr>
              <a:t>7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9" name="object 8"/>
          <p:cNvSpPr txBox="1">
            <a:spLocks noChangeArrowheads="1"/>
          </p:cNvSpPr>
          <p:nvPr/>
        </p:nvSpPr>
        <p:spPr bwMode="auto">
          <a:xfrm>
            <a:off x="6546504" y="4126327"/>
            <a:ext cx="2398712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2555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963"/>
              </a:spcBef>
            </a:pPr>
            <a:r>
              <a:rPr lang="zh-CN" altLang="zh-CN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STM32L</a:t>
            </a:r>
            <a:r>
              <a:rPr lang="zh-CN" altLang="zh-CN" sz="2000" dirty="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系列</a:t>
            </a:r>
            <a:r>
              <a:rPr lang="zh-CN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zh-CN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STM32W </a:t>
            </a:r>
            <a:r>
              <a:rPr lang="zh-CN" altLang="zh-CN" sz="2000" dirty="0">
                <a:solidFill>
                  <a:srgbClr val="7E7E7E"/>
                </a:solidFill>
                <a:latin typeface="Noto Sans Mono CJK JP Regular"/>
                <a:ea typeface="Noto Sans Mono CJK JP Regular"/>
                <a:cs typeface="Noto Sans Mono CJK JP Regular"/>
              </a:rPr>
              <a:t>系 列 </a:t>
            </a:r>
            <a:r>
              <a:rPr lang="zh-CN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  <a:r>
              <a:rPr lang="zh-CN" altLang="zh-CN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S3C2410,2440</a:t>
            </a:r>
            <a:r>
              <a:rPr lang="zh-CN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  <a:r>
              <a:rPr lang="zh-CN" altLang="zh-CN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S3C6410</a:t>
            </a:r>
            <a:r>
              <a:rPr lang="zh-CN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zh-CN" altLang="zh-C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object 9"/>
          <p:cNvSpPr txBox="1">
            <a:spLocks noChangeArrowheads="1"/>
          </p:cNvSpPr>
          <p:nvPr/>
        </p:nvSpPr>
        <p:spPr bwMode="auto">
          <a:xfrm>
            <a:off x="9289704" y="5077239"/>
            <a:ext cx="93821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100"/>
              </a:spcBef>
            </a:pPr>
            <a:r>
              <a:rPr lang="zh-CN" altLang="zh-CN" sz="24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ARM9  ARM11</a:t>
            </a:r>
            <a:endParaRPr lang="zh-CN" altLang="zh-CN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object 12"/>
          <p:cNvSpPr>
            <a:spLocks/>
          </p:cNvSpPr>
          <p:nvPr/>
        </p:nvSpPr>
        <p:spPr bwMode="auto">
          <a:xfrm>
            <a:off x="8615016" y="3900902"/>
            <a:ext cx="222250" cy="1093787"/>
          </a:xfrm>
          <a:custGeom>
            <a:avLst/>
            <a:gdLst>
              <a:gd name="T0" fmla="*/ 112776 w 222250"/>
              <a:gd name="T1" fmla="*/ 526695 h 1093470"/>
              <a:gd name="T2" fmla="*/ 110489 w 222250"/>
              <a:gd name="T3" fmla="*/ 16006 h 1093470"/>
              <a:gd name="T4" fmla="*/ 108966 w 222250"/>
              <a:gd name="T5" fmla="*/ 15243 h 1093470"/>
              <a:gd name="T6" fmla="*/ 105155 w 222250"/>
              <a:gd name="T7" fmla="*/ 12957 h 1093470"/>
              <a:gd name="T8" fmla="*/ 56902 w 222250"/>
              <a:gd name="T9" fmla="*/ 2529 h 1093470"/>
              <a:gd name="T10" fmla="*/ 0 w 222250"/>
              <a:gd name="T11" fmla="*/ 0 h 1093470"/>
              <a:gd name="T12" fmla="*/ 32360 w 222250"/>
              <a:gd name="T13" fmla="*/ 13203 h 1093470"/>
              <a:gd name="T14" fmla="*/ 96774 w 222250"/>
              <a:gd name="T15" fmla="*/ 22866 h 1093470"/>
              <a:gd name="T16" fmla="*/ 101346 w 222250"/>
              <a:gd name="T17" fmla="*/ 25534 h 1093470"/>
              <a:gd name="T18" fmla="*/ 102870 w 222250"/>
              <a:gd name="T19" fmla="*/ 534317 h 1093470"/>
              <a:gd name="T20" fmla="*/ 108966 w 222250"/>
              <a:gd name="T21" fmla="*/ 539652 h 1093470"/>
              <a:gd name="T22" fmla="*/ 102108 w 222250"/>
              <a:gd name="T23" fmla="*/ 1067871 h 1093470"/>
              <a:gd name="T24" fmla="*/ 55830 w 222250"/>
              <a:gd name="T25" fmla="*/ 1078614 h 1093470"/>
              <a:gd name="T26" fmla="*/ 0 w 222250"/>
              <a:gd name="T27" fmla="*/ 1080829 h 1093470"/>
              <a:gd name="T28" fmla="*/ 33928 w 222250"/>
              <a:gd name="T29" fmla="*/ 1092911 h 1093470"/>
              <a:gd name="T30" fmla="*/ 101346 w 222250"/>
              <a:gd name="T31" fmla="*/ 1081742 h 1093470"/>
              <a:gd name="T32" fmla="*/ 100584 w 222250"/>
              <a:gd name="T33" fmla="*/ 25152 h 1093470"/>
              <a:gd name="T34" fmla="*/ 100584 w 222250"/>
              <a:gd name="T35" fmla="*/ 25152 h 1093470"/>
              <a:gd name="T36" fmla="*/ 100584 w 222250"/>
              <a:gd name="T37" fmla="*/ 25152 h 1093470"/>
              <a:gd name="T38" fmla="*/ 100584 w 222250"/>
              <a:gd name="T39" fmla="*/ 1068634 h 1093470"/>
              <a:gd name="T40" fmla="*/ 102870 w 222250"/>
              <a:gd name="T41" fmla="*/ 1067109 h 1093470"/>
              <a:gd name="T42" fmla="*/ 101346 w 222250"/>
              <a:gd name="T43" fmla="*/ 25534 h 1093470"/>
              <a:gd name="T44" fmla="*/ 102870 w 222250"/>
              <a:gd name="T45" fmla="*/ 26677 h 1093470"/>
              <a:gd name="T46" fmla="*/ 101346 w 222250"/>
              <a:gd name="T47" fmla="*/ 25661 h 1093470"/>
              <a:gd name="T48" fmla="*/ 102870 w 222250"/>
              <a:gd name="T49" fmla="*/ 533555 h 1093470"/>
              <a:gd name="T50" fmla="*/ 102108 w 222250"/>
              <a:gd name="T51" fmla="*/ 560995 h 1093470"/>
              <a:gd name="T52" fmla="*/ 102870 w 222250"/>
              <a:gd name="T53" fmla="*/ 1067109 h 1093470"/>
              <a:gd name="T54" fmla="*/ 101346 w 222250"/>
              <a:gd name="T55" fmla="*/ 1068380 h 1093470"/>
              <a:gd name="T56" fmla="*/ 204216 w 222250"/>
              <a:gd name="T57" fmla="*/ 553372 h 1093470"/>
              <a:gd name="T58" fmla="*/ 133674 w 222250"/>
              <a:gd name="T59" fmla="*/ 546972 h 1093470"/>
              <a:gd name="T60" fmla="*/ 109728 w 222250"/>
              <a:gd name="T61" fmla="*/ 554135 h 1093470"/>
              <a:gd name="T62" fmla="*/ 102870 w 222250"/>
              <a:gd name="T63" fmla="*/ 559470 h 1093470"/>
              <a:gd name="T64" fmla="*/ 101346 w 222250"/>
              <a:gd name="T65" fmla="*/ 1081742 h 1093470"/>
              <a:gd name="T66" fmla="*/ 112776 w 222250"/>
              <a:gd name="T67" fmla="*/ 1074731 h 1093470"/>
              <a:gd name="T68" fmla="*/ 114300 w 222250"/>
              <a:gd name="T69" fmla="*/ 565822 h 1093470"/>
              <a:gd name="T70" fmla="*/ 118110 w 222250"/>
              <a:gd name="T71" fmla="*/ 564043 h 1093470"/>
              <a:gd name="T72" fmla="*/ 184314 w 222250"/>
              <a:gd name="T73" fmla="*/ 554173 h 1093470"/>
              <a:gd name="T74" fmla="*/ 113537 w 222250"/>
              <a:gd name="T75" fmla="*/ 526694 h 1093470"/>
              <a:gd name="T76" fmla="*/ 112776 w 222250"/>
              <a:gd name="T77" fmla="*/ 526695 h 1093470"/>
              <a:gd name="T78" fmla="*/ 113919 w 222250"/>
              <a:gd name="T79" fmla="*/ 527838 h 1093470"/>
              <a:gd name="T80" fmla="*/ 114300 w 222250"/>
              <a:gd name="T81" fmla="*/ 564806 h 1093470"/>
              <a:gd name="T82" fmla="*/ 114300 w 222250"/>
              <a:gd name="T83" fmla="*/ 564806 h 1093470"/>
              <a:gd name="T84" fmla="*/ 113537 w 222250"/>
              <a:gd name="T85" fmla="*/ 566330 h 1093470"/>
              <a:gd name="T86" fmla="*/ 113538 w 222250"/>
              <a:gd name="T87" fmla="*/ 1073207 h 1093470"/>
              <a:gd name="T88" fmla="*/ 114300 w 222250"/>
              <a:gd name="T89" fmla="*/ 527457 h 1093470"/>
              <a:gd name="T90" fmla="*/ 113537 w 222250"/>
              <a:gd name="T91" fmla="*/ 526694 h 1093470"/>
              <a:gd name="T92" fmla="*/ 159796 w 222250"/>
              <a:gd name="T93" fmla="*/ 537866 h 1093470"/>
              <a:gd name="T94" fmla="*/ 114300 w 222250"/>
              <a:gd name="T95" fmla="*/ 528219 h 1093470"/>
              <a:gd name="T96" fmla="*/ 133674 w 222250"/>
              <a:gd name="T97" fmla="*/ 546972 h 1093470"/>
              <a:gd name="T98" fmla="*/ 182095 w 222250"/>
              <a:gd name="T99" fmla="*/ 541461 h 1093470"/>
              <a:gd name="T100" fmla="*/ 113537 w 222250"/>
              <a:gd name="T101" fmla="*/ 526694 h 1093470"/>
              <a:gd name="T102" fmla="*/ 114300 w 222250"/>
              <a:gd name="T103" fmla="*/ 565568 h 1093470"/>
              <a:gd name="T104" fmla="*/ 114300 w 222250"/>
              <a:gd name="T105" fmla="*/ 565568 h 1093470"/>
              <a:gd name="T106" fmla="*/ 113537 w 222250"/>
              <a:gd name="T107" fmla="*/ 566330 h 1093470"/>
              <a:gd name="T108" fmla="*/ 114300 w 222250"/>
              <a:gd name="T109" fmla="*/ 528219 h 1093470"/>
              <a:gd name="T110" fmla="*/ 115824 w 222250"/>
              <a:gd name="T111" fmla="*/ 565187 h 1093470"/>
              <a:gd name="T112" fmla="*/ 115824 w 222250"/>
              <a:gd name="T113" fmla="*/ 565187 h 1093470"/>
              <a:gd name="T114" fmla="*/ 219456 w 222250"/>
              <a:gd name="T115" fmla="*/ 540415 h 1093470"/>
              <a:gd name="T116" fmla="*/ 155895 w 222250"/>
              <a:gd name="T117" fmla="*/ 550424 h 1093470"/>
              <a:gd name="T118" fmla="*/ 219456 w 222250"/>
              <a:gd name="T119" fmla="*/ 553372 h 109347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22250" h="1093470">
                <a:moveTo>
                  <a:pt x="114300" y="541128"/>
                </a:moveTo>
                <a:lnTo>
                  <a:pt x="114300" y="528828"/>
                </a:lnTo>
                <a:lnTo>
                  <a:pt x="112776" y="526542"/>
                </a:lnTo>
                <a:lnTo>
                  <a:pt x="112776" y="18287"/>
                </a:lnTo>
                <a:lnTo>
                  <a:pt x="112014" y="18287"/>
                </a:lnTo>
                <a:lnTo>
                  <a:pt x="110489" y="16001"/>
                </a:lnTo>
                <a:lnTo>
                  <a:pt x="109728" y="16001"/>
                </a:lnTo>
                <a:lnTo>
                  <a:pt x="109728" y="15239"/>
                </a:lnTo>
                <a:lnTo>
                  <a:pt x="108966" y="15239"/>
                </a:lnTo>
                <a:lnTo>
                  <a:pt x="106680" y="13715"/>
                </a:lnTo>
                <a:lnTo>
                  <a:pt x="105918" y="12953"/>
                </a:lnTo>
                <a:lnTo>
                  <a:pt x="105155" y="12953"/>
                </a:lnTo>
                <a:lnTo>
                  <a:pt x="101346" y="11429"/>
                </a:lnTo>
                <a:lnTo>
                  <a:pt x="81619" y="5809"/>
                </a:lnTo>
                <a:lnTo>
                  <a:pt x="56902" y="2528"/>
                </a:lnTo>
                <a:lnTo>
                  <a:pt x="31737" y="841"/>
                </a:lnTo>
                <a:lnTo>
                  <a:pt x="10668" y="0"/>
                </a:lnTo>
                <a:lnTo>
                  <a:pt x="0" y="0"/>
                </a:lnTo>
                <a:lnTo>
                  <a:pt x="0" y="12192"/>
                </a:lnTo>
                <a:lnTo>
                  <a:pt x="10668" y="12192"/>
                </a:lnTo>
                <a:lnTo>
                  <a:pt x="32360" y="13199"/>
                </a:lnTo>
                <a:lnTo>
                  <a:pt x="54116" y="14787"/>
                </a:lnTo>
                <a:lnTo>
                  <a:pt x="75674" y="17744"/>
                </a:lnTo>
                <a:lnTo>
                  <a:pt x="96774" y="22859"/>
                </a:lnTo>
                <a:lnTo>
                  <a:pt x="100584" y="24383"/>
                </a:lnTo>
                <a:lnTo>
                  <a:pt x="100584" y="25145"/>
                </a:lnTo>
                <a:lnTo>
                  <a:pt x="101346" y="25527"/>
                </a:lnTo>
                <a:lnTo>
                  <a:pt x="101346" y="24383"/>
                </a:lnTo>
                <a:lnTo>
                  <a:pt x="102870" y="26669"/>
                </a:lnTo>
                <a:lnTo>
                  <a:pt x="102870" y="534162"/>
                </a:lnTo>
                <a:lnTo>
                  <a:pt x="105918" y="537210"/>
                </a:lnTo>
                <a:lnTo>
                  <a:pt x="106680" y="537210"/>
                </a:lnTo>
                <a:lnTo>
                  <a:pt x="108966" y="539496"/>
                </a:lnTo>
                <a:lnTo>
                  <a:pt x="114300" y="541128"/>
                </a:lnTo>
                <a:close/>
              </a:path>
              <a:path w="222250" h="1093470">
                <a:moveTo>
                  <a:pt x="102108" y="1067943"/>
                </a:moveTo>
                <a:lnTo>
                  <a:pt x="102108" y="1067562"/>
                </a:lnTo>
                <a:lnTo>
                  <a:pt x="99822" y="1069086"/>
                </a:lnTo>
                <a:lnTo>
                  <a:pt x="79042" y="1074895"/>
                </a:lnTo>
                <a:lnTo>
                  <a:pt x="55830" y="1078301"/>
                </a:lnTo>
                <a:lnTo>
                  <a:pt x="32360" y="1079954"/>
                </a:lnTo>
                <a:lnTo>
                  <a:pt x="10668" y="1080516"/>
                </a:lnTo>
                <a:lnTo>
                  <a:pt x="0" y="1080516"/>
                </a:lnTo>
                <a:lnTo>
                  <a:pt x="0" y="1093470"/>
                </a:lnTo>
                <a:lnTo>
                  <a:pt x="10668" y="1093470"/>
                </a:lnTo>
                <a:lnTo>
                  <a:pt x="33928" y="1092594"/>
                </a:lnTo>
                <a:lnTo>
                  <a:pt x="59521" y="1090631"/>
                </a:lnTo>
                <a:lnTo>
                  <a:pt x="84691" y="1086658"/>
                </a:lnTo>
                <a:lnTo>
                  <a:pt x="101346" y="1081428"/>
                </a:lnTo>
                <a:lnTo>
                  <a:pt x="101346" y="1069086"/>
                </a:lnTo>
                <a:lnTo>
                  <a:pt x="102108" y="1067943"/>
                </a:lnTo>
                <a:close/>
              </a:path>
              <a:path w="222250" h="1093470">
                <a:moveTo>
                  <a:pt x="100584" y="25145"/>
                </a:moveTo>
                <a:lnTo>
                  <a:pt x="100584" y="24383"/>
                </a:lnTo>
                <a:lnTo>
                  <a:pt x="99060" y="24383"/>
                </a:lnTo>
                <a:lnTo>
                  <a:pt x="100584" y="25145"/>
                </a:lnTo>
                <a:close/>
              </a:path>
              <a:path w="222250" h="1093470">
                <a:moveTo>
                  <a:pt x="102107" y="26161"/>
                </a:moveTo>
                <a:lnTo>
                  <a:pt x="102107" y="25907"/>
                </a:lnTo>
                <a:lnTo>
                  <a:pt x="100584" y="25145"/>
                </a:lnTo>
                <a:lnTo>
                  <a:pt x="102107" y="26161"/>
                </a:lnTo>
                <a:close/>
              </a:path>
              <a:path w="222250" h="1093470">
                <a:moveTo>
                  <a:pt x="102870" y="1066800"/>
                </a:moveTo>
                <a:lnTo>
                  <a:pt x="100584" y="1068324"/>
                </a:lnTo>
                <a:lnTo>
                  <a:pt x="102108" y="1067562"/>
                </a:lnTo>
                <a:lnTo>
                  <a:pt x="102108" y="1067943"/>
                </a:lnTo>
                <a:lnTo>
                  <a:pt x="102870" y="1066800"/>
                </a:lnTo>
                <a:close/>
              </a:path>
              <a:path w="222250" h="1093470">
                <a:moveTo>
                  <a:pt x="102870" y="26669"/>
                </a:moveTo>
                <a:lnTo>
                  <a:pt x="101346" y="24383"/>
                </a:lnTo>
                <a:lnTo>
                  <a:pt x="101346" y="25527"/>
                </a:lnTo>
                <a:lnTo>
                  <a:pt x="102107" y="25907"/>
                </a:lnTo>
                <a:lnTo>
                  <a:pt x="102107" y="26161"/>
                </a:lnTo>
                <a:lnTo>
                  <a:pt x="102870" y="26669"/>
                </a:lnTo>
                <a:close/>
              </a:path>
              <a:path w="222250" h="1093470">
                <a:moveTo>
                  <a:pt x="102870" y="533400"/>
                </a:moveTo>
                <a:lnTo>
                  <a:pt x="102870" y="26669"/>
                </a:lnTo>
                <a:lnTo>
                  <a:pt x="101346" y="25654"/>
                </a:lnTo>
                <a:lnTo>
                  <a:pt x="101346" y="530352"/>
                </a:lnTo>
                <a:lnTo>
                  <a:pt x="102108" y="532638"/>
                </a:lnTo>
                <a:lnTo>
                  <a:pt x="102870" y="533400"/>
                </a:lnTo>
                <a:close/>
              </a:path>
              <a:path w="222250" h="1093470">
                <a:moveTo>
                  <a:pt x="102870" y="1066800"/>
                </a:moveTo>
                <a:lnTo>
                  <a:pt x="102870" y="560070"/>
                </a:lnTo>
                <a:lnTo>
                  <a:pt x="102108" y="560832"/>
                </a:lnTo>
                <a:lnTo>
                  <a:pt x="101346" y="563118"/>
                </a:lnTo>
                <a:lnTo>
                  <a:pt x="101346" y="1067816"/>
                </a:lnTo>
                <a:lnTo>
                  <a:pt x="102870" y="1066800"/>
                </a:lnTo>
                <a:close/>
              </a:path>
              <a:path w="222250" h="1093470">
                <a:moveTo>
                  <a:pt x="102108" y="1067562"/>
                </a:moveTo>
                <a:lnTo>
                  <a:pt x="101346" y="1067943"/>
                </a:lnTo>
                <a:lnTo>
                  <a:pt x="101346" y="1068070"/>
                </a:lnTo>
                <a:lnTo>
                  <a:pt x="102108" y="1067562"/>
                </a:lnTo>
                <a:close/>
              </a:path>
              <a:path w="222250" h="1093470">
                <a:moveTo>
                  <a:pt x="204978" y="553212"/>
                </a:moveTo>
                <a:lnTo>
                  <a:pt x="204216" y="553212"/>
                </a:lnTo>
                <a:lnTo>
                  <a:pt x="180099" y="552013"/>
                </a:lnTo>
                <a:lnTo>
                  <a:pt x="155895" y="550264"/>
                </a:lnTo>
                <a:lnTo>
                  <a:pt x="133674" y="546813"/>
                </a:lnTo>
                <a:lnTo>
                  <a:pt x="114300" y="551688"/>
                </a:lnTo>
                <a:lnTo>
                  <a:pt x="109728" y="553212"/>
                </a:lnTo>
                <a:lnTo>
                  <a:pt x="109728" y="553974"/>
                </a:lnTo>
                <a:lnTo>
                  <a:pt x="108966" y="553974"/>
                </a:lnTo>
                <a:lnTo>
                  <a:pt x="106680" y="555498"/>
                </a:lnTo>
                <a:lnTo>
                  <a:pt x="102870" y="559308"/>
                </a:lnTo>
                <a:lnTo>
                  <a:pt x="102870" y="1066800"/>
                </a:lnTo>
                <a:lnTo>
                  <a:pt x="101346" y="1069086"/>
                </a:lnTo>
                <a:lnTo>
                  <a:pt x="101346" y="1081428"/>
                </a:lnTo>
                <a:lnTo>
                  <a:pt x="106680" y="1079754"/>
                </a:lnTo>
                <a:lnTo>
                  <a:pt x="108966" y="1078230"/>
                </a:lnTo>
                <a:lnTo>
                  <a:pt x="112776" y="1074420"/>
                </a:lnTo>
                <a:lnTo>
                  <a:pt x="112776" y="566928"/>
                </a:lnTo>
                <a:lnTo>
                  <a:pt x="114300" y="564642"/>
                </a:lnTo>
                <a:lnTo>
                  <a:pt x="114300" y="565658"/>
                </a:lnTo>
                <a:lnTo>
                  <a:pt x="115824" y="564642"/>
                </a:lnTo>
                <a:lnTo>
                  <a:pt x="115824" y="565023"/>
                </a:lnTo>
                <a:lnTo>
                  <a:pt x="118110" y="563880"/>
                </a:lnTo>
                <a:lnTo>
                  <a:pt x="137858" y="558728"/>
                </a:lnTo>
                <a:lnTo>
                  <a:pt x="160934" y="555645"/>
                </a:lnTo>
                <a:lnTo>
                  <a:pt x="184314" y="554012"/>
                </a:lnTo>
                <a:lnTo>
                  <a:pt x="204978" y="553212"/>
                </a:lnTo>
                <a:close/>
              </a:path>
              <a:path w="222250" h="1093470">
                <a:moveTo>
                  <a:pt x="113919" y="527685"/>
                </a:moveTo>
                <a:lnTo>
                  <a:pt x="113537" y="526541"/>
                </a:lnTo>
                <a:lnTo>
                  <a:pt x="113537" y="20573"/>
                </a:lnTo>
                <a:lnTo>
                  <a:pt x="112776" y="19811"/>
                </a:lnTo>
                <a:lnTo>
                  <a:pt x="112776" y="526542"/>
                </a:lnTo>
                <a:lnTo>
                  <a:pt x="113919" y="527685"/>
                </a:lnTo>
                <a:close/>
              </a:path>
              <a:path w="222250" h="1093470">
                <a:moveTo>
                  <a:pt x="114300" y="528828"/>
                </a:moveTo>
                <a:lnTo>
                  <a:pt x="113919" y="527685"/>
                </a:lnTo>
                <a:lnTo>
                  <a:pt x="112776" y="526542"/>
                </a:lnTo>
                <a:lnTo>
                  <a:pt x="114300" y="528828"/>
                </a:lnTo>
                <a:close/>
              </a:path>
              <a:path w="222250" h="1093470">
                <a:moveTo>
                  <a:pt x="114300" y="564642"/>
                </a:moveTo>
                <a:lnTo>
                  <a:pt x="112776" y="566928"/>
                </a:lnTo>
                <a:lnTo>
                  <a:pt x="113537" y="566166"/>
                </a:lnTo>
                <a:lnTo>
                  <a:pt x="114300" y="564642"/>
                </a:lnTo>
                <a:close/>
              </a:path>
              <a:path w="222250" h="1093470">
                <a:moveTo>
                  <a:pt x="114300" y="1070610"/>
                </a:moveTo>
                <a:lnTo>
                  <a:pt x="114300" y="565658"/>
                </a:lnTo>
                <a:lnTo>
                  <a:pt x="113537" y="566166"/>
                </a:lnTo>
                <a:lnTo>
                  <a:pt x="112776" y="566928"/>
                </a:lnTo>
                <a:lnTo>
                  <a:pt x="112776" y="1073658"/>
                </a:lnTo>
                <a:lnTo>
                  <a:pt x="113538" y="1072896"/>
                </a:lnTo>
                <a:lnTo>
                  <a:pt x="113538" y="1071372"/>
                </a:lnTo>
                <a:lnTo>
                  <a:pt x="114300" y="1070610"/>
                </a:lnTo>
                <a:close/>
              </a:path>
              <a:path w="222250" h="1093470">
                <a:moveTo>
                  <a:pt x="114300" y="527304"/>
                </a:moveTo>
                <a:lnTo>
                  <a:pt x="114300" y="22859"/>
                </a:lnTo>
                <a:lnTo>
                  <a:pt x="113537" y="22097"/>
                </a:lnTo>
                <a:lnTo>
                  <a:pt x="113537" y="526541"/>
                </a:lnTo>
                <a:lnTo>
                  <a:pt x="114300" y="527304"/>
                </a:lnTo>
                <a:close/>
              </a:path>
              <a:path w="222250" h="1093470">
                <a:moveTo>
                  <a:pt x="204978" y="540258"/>
                </a:moveTo>
                <a:lnTo>
                  <a:pt x="159796" y="537710"/>
                </a:lnTo>
                <a:lnTo>
                  <a:pt x="115824" y="528828"/>
                </a:lnTo>
                <a:lnTo>
                  <a:pt x="113537" y="526541"/>
                </a:lnTo>
                <a:lnTo>
                  <a:pt x="114300" y="528066"/>
                </a:lnTo>
                <a:lnTo>
                  <a:pt x="114300" y="541128"/>
                </a:lnTo>
                <a:lnTo>
                  <a:pt x="132039" y="546559"/>
                </a:lnTo>
                <a:lnTo>
                  <a:pt x="133674" y="546813"/>
                </a:lnTo>
                <a:lnTo>
                  <a:pt x="136517" y="546098"/>
                </a:lnTo>
                <a:lnTo>
                  <a:pt x="159196" y="542944"/>
                </a:lnTo>
                <a:lnTo>
                  <a:pt x="182095" y="541304"/>
                </a:lnTo>
                <a:lnTo>
                  <a:pt x="204978" y="540258"/>
                </a:lnTo>
                <a:close/>
              </a:path>
              <a:path w="222250" h="1093470">
                <a:moveTo>
                  <a:pt x="114300" y="528066"/>
                </a:moveTo>
                <a:lnTo>
                  <a:pt x="113537" y="526541"/>
                </a:lnTo>
                <a:lnTo>
                  <a:pt x="113919" y="527685"/>
                </a:lnTo>
                <a:lnTo>
                  <a:pt x="114300" y="528066"/>
                </a:lnTo>
                <a:close/>
              </a:path>
              <a:path w="222250" h="1093470">
                <a:moveTo>
                  <a:pt x="114300" y="565404"/>
                </a:moveTo>
                <a:lnTo>
                  <a:pt x="114300" y="564642"/>
                </a:lnTo>
                <a:lnTo>
                  <a:pt x="113537" y="566166"/>
                </a:lnTo>
                <a:lnTo>
                  <a:pt x="114300" y="565404"/>
                </a:lnTo>
                <a:close/>
              </a:path>
              <a:path w="222250" h="1093470">
                <a:moveTo>
                  <a:pt x="114300" y="565658"/>
                </a:moveTo>
                <a:lnTo>
                  <a:pt x="114300" y="565404"/>
                </a:lnTo>
                <a:lnTo>
                  <a:pt x="113537" y="566166"/>
                </a:lnTo>
                <a:lnTo>
                  <a:pt x="114300" y="565658"/>
                </a:lnTo>
                <a:close/>
              </a:path>
              <a:path w="222250" h="1093470">
                <a:moveTo>
                  <a:pt x="114300" y="528828"/>
                </a:moveTo>
                <a:lnTo>
                  <a:pt x="114300" y="528066"/>
                </a:lnTo>
                <a:lnTo>
                  <a:pt x="113919" y="527685"/>
                </a:lnTo>
                <a:lnTo>
                  <a:pt x="114300" y="528828"/>
                </a:lnTo>
                <a:close/>
              </a:path>
              <a:path w="222250" h="1093470">
                <a:moveTo>
                  <a:pt x="115824" y="565023"/>
                </a:moveTo>
                <a:lnTo>
                  <a:pt x="115824" y="564642"/>
                </a:lnTo>
                <a:lnTo>
                  <a:pt x="115062" y="565404"/>
                </a:lnTo>
                <a:lnTo>
                  <a:pt x="115824" y="565023"/>
                </a:lnTo>
                <a:close/>
              </a:path>
              <a:path w="222250" h="1093470">
                <a:moveTo>
                  <a:pt x="221742" y="550164"/>
                </a:moveTo>
                <a:lnTo>
                  <a:pt x="221742" y="543306"/>
                </a:lnTo>
                <a:lnTo>
                  <a:pt x="219456" y="540258"/>
                </a:lnTo>
                <a:lnTo>
                  <a:pt x="159196" y="542944"/>
                </a:lnTo>
                <a:lnTo>
                  <a:pt x="133674" y="546813"/>
                </a:lnTo>
                <a:lnTo>
                  <a:pt x="155895" y="550264"/>
                </a:lnTo>
                <a:lnTo>
                  <a:pt x="180099" y="552013"/>
                </a:lnTo>
                <a:lnTo>
                  <a:pt x="204216" y="553212"/>
                </a:lnTo>
                <a:lnTo>
                  <a:pt x="219456" y="553212"/>
                </a:lnTo>
                <a:lnTo>
                  <a:pt x="221742" y="55016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2" name="object 13"/>
          <p:cNvSpPr>
            <a:spLocks noChangeArrowheads="1"/>
          </p:cNvSpPr>
          <p:nvPr/>
        </p:nvSpPr>
        <p:spPr bwMode="auto">
          <a:xfrm>
            <a:off x="4558954" y="4078702"/>
            <a:ext cx="1485900" cy="6667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object 14"/>
          <p:cNvSpPr>
            <a:spLocks noChangeArrowheads="1"/>
          </p:cNvSpPr>
          <p:nvPr/>
        </p:nvSpPr>
        <p:spPr bwMode="auto">
          <a:xfrm>
            <a:off x="4646266" y="5388389"/>
            <a:ext cx="1311275" cy="49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object 15"/>
          <p:cNvSpPr>
            <a:spLocks noChangeArrowheads="1"/>
          </p:cNvSpPr>
          <p:nvPr/>
        </p:nvSpPr>
        <p:spPr bwMode="auto">
          <a:xfrm>
            <a:off x="3881091" y="2722977"/>
            <a:ext cx="2298700" cy="600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object 16"/>
          <p:cNvSpPr>
            <a:spLocks noChangeArrowheads="1"/>
          </p:cNvSpPr>
          <p:nvPr/>
        </p:nvSpPr>
        <p:spPr bwMode="auto">
          <a:xfrm>
            <a:off x="4703416" y="1389477"/>
            <a:ext cx="1195388" cy="476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object 17"/>
          <p:cNvSpPr>
            <a:spLocks/>
          </p:cNvSpPr>
          <p:nvPr/>
        </p:nvSpPr>
        <p:spPr bwMode="auto">
          <a:xfrm>
            <a:off x="6141691" y="1043402"/>
            <a:ext cx="223838" cy="1168400"/>
          </a:xfrm>
          <a:custGeom>
            <a:avLst/>
            <a:gdLst>
              <a:gd name="T0" fmla="*/ 67841 w 224154"/>
              <a:gd name="T1" fmla="*/ 578915 h 1168400"/>
              <a:gd name="T2" fmla="*/ 3043 w 224154"/>
              <a:gd name="T3" fmla="*/ 576072 h 1168400"/>
              <a:gd name="T4" fmla="*/ 3043 w 224154"/>
              <a:gd name="T5" fmla="*/ 592074 h 1168400"/>
              <a:gd name="T6" fmla="*/ 67389 w 224154"/>
              <a:gd name="T7" fmla="*/ 589078 h 1168400"/>
              <a:gd name="T8" fmla="*/ 108811 w 224154"/>
              <a:gd name="T9" fmla="*/ 563372 h 1168400"/>
              <a:gd name="T10" fmla="*/ 87509 w 224154"/>
              <a:gd name="T11" fmla="*/ 570081 h 1168400"/>
              <a:gd name="T12" fmla="*/ 19022 w 224154"/>
              <a:gd name="T13" fmla="*/ 576072 h 1168400"/>
              <a:gd name="T14" fmla="*/ 93076 w 224154"/>
              <a:gd name="T15" fmla="*/ 582863 h 1168400"/>
              <a:gd name="T16" fmla="*/ 107290 w 224154"/>
              <a:gd name="T17" fmla="*/ 565404 h 1168400"/>
              <a:gd name="T18" fmla="*/ 108811 w 224154"/>
              <a:gd name="T19" fmla="*/ 563372 h 1168400"/>
              <a:gd name="T20" fmla="*/ 122508 w 224154"/>
              <a:gd name="T21" fmla="*/ 597408 h 1168400"/>
              <a:gd name="T22" fmla="*/ 120986 w 224154"/>
              <a:gd name="T23" fmla="*/ 594360 h 1168400"/>
              <a:gd name="T24" fmla="*/ 117942 w 224154"/>
              <a:gd name="T25" fmla="*/ 591312 h 1168400"/>
              <a:gd name="T26" fmla="*/ 92599 w 224154"/>
              <a:gd name="T27" fmla="*/ 585235 h 1168400"/>
              <a:gd name="T28" fmla="*/ 19022 w 224154"/>
              <a:gd name="T29" fmla="*/ 592074 h 1168400"/>
              <a:gd name="T30" fmla="*/ 99680 w 224154"/>
              <a:gd name="T31" fmla="*/ 601218 h 1168400"/>
              <a:gd name="T32" fmla="*/ 107290 w 224154"/>
              <a:gd name="T33" fmla="*/ 602742 h 1168400"/>
              <a:gd name="T34" fmla="*/ 110333 w 224154"/>
              <a:gd name="T35" fmla="*/ 1149096 h 1168400"/>
              <a:gd name="T36" fmla="*/ 112616 w 224154"/>
              <a:gd name="T37" fmla="*/ 1152144 h 1168400"/>
              <a:gd name="T38" fmla="*/ 121747 w 224154"/>
              <a:gd name="T39" fmla="*/ 1155900 h 1168400"/>
              <a:gd name="T40" fmla="*/ 109572 w 224154"/>
              <a:gd name="T41" fmla="*/ 562356 h 1168400"/>
              <a:gd name="T42" fmla="*/ 108811 w 224154"/>
              <a:gd name="T43" fmla="*/ 563372 h 1168400"/>
              <a:gd name="T44" fmla="*/ 108050 w 224154"/>
              <a:gd name="T45" fmla="*/ 563880 h 1168400"/>
              <a:gd name="T46" fmla="*/ 109572 w 224154"/>
              <a:gd name="T47" fmla="*/ 579815 h 1168400"/>
              <a:gd name="T48" fmla="*/ 107290 w 224154"/>
              <a:gd name="T49" fmla="*/ 580544 h 1168400"/>
              <a:gd name="T50" fmla="*/ 107290 w 224154"/>
              <a:gd name="T51" fmla="*/ 602742 h 1168400"/>
              <a:gd name="T52" fmla="*/ 108050 w 224154"/>
              <a:gd name="T53" fmla="*/ 604266 h 1168400"/>
              <a:gd name="T54" fmla="*/ 108050 w 224154"/>
              <a:gd name="T55" fmla="*/ 604266 h 1168400"/>
              <a:gd name="T56" fmla="*/ 107290 w 224154"/>
              <a:gd name="T57" fmla="*/ 604012 h 1168400"/>
              <a:gd name="T58" fmla="*/ 223711 w 224154"/>
              <a:gd name="T59" fmla="*/ 0 h 1168400"/>
              <a:gd name="T60" fmla="*/ 116421 w 224154"/>
              <a:gd name="T61" fmla="*/ 13716 h 1168400"/>
              <a:gd name="T62" fmla="*/ 108050 w 224154"/>
              <a:gd name="T63" fmla="*/ 23622 h 1168400"/>
              <a:gd name="T64" fmla="*/ 109572 w 224154"/>
              <a:gd name="T65" fmla="*/ 579815 h 1168400"/>
              <a:gd name="T66" fmla="*/ 118703 w 224154"/>
              <a:gd name="T67" fmla="*/ 575310 h 1168400"/>
              <a:gd name="T68" fmla="*/ 121747 w 224154"/>
              <a:gd name="T69" fmla="*/ 572262 h 1168400"/>
              <a:gd name="T70" fmla="*/ 124030 w 224154"/>
              <a:gd name="T71" fmla="*/ 27241 h 1168400"/>
              <a:gd name="T72" fmla="*/ 212297 w 224154"/>
              <a:gd name="T73" fmla="*/ 16002 h 1168400"/>
              <a:gd name="T74" fmla="*/ 109572 w 224154"/>
              <a:gd name="T75" fmla="*/ 605790 h 1168400"/>
              <a:gd name="T76" fmla="*/ 108050 w 224154"/>
              <a:gd name="T77" fmla="*/ 1144524 h 1168400"/>
              <a:gd name="T78" fmla="*/ 109572 w 224154"/>
              <a:gd name="T79" fmla="*/ 1148334 h 1168400"/>
              <a:gd name="T80" fmla="*/ 123378 w 224154"/>
              <a:gd name="T81" fmla="*/ 27731 h 1168400"/>
              <a:gd name="T82" fmla="*/ 121747 w 224154"/>
              <a:gd name="T83" fmla="*/ 28956 h 1168400"/>
              <a:gd name="T84" fmla="*/ 123378 w 224154"/>
              <a:gd name="T85" fmla="*/ 27867 h 1168400"/>
              <a:gd name="T86" fmla="*/ 122508 w 224154"/>
              <a:gd name="T87" fmla="*/ 571500 h 1168400"/>
              <a:gd name="T88" fmla="*/ 123269 w 224154"/>
              <a:gd name="T89" fmla="*/ 28194 h 1168400"/>
              <a:gd name="T90" fmla="*/ 123269 w 224154"/>
              <a:gd name="T91" fmla="*/ 1139952 h 1168400"/>
              <a:gd name="T92" fmla="*/ 123460 w 224154"/>
              <a:gd name="T93" fmla="*/ 1140333 h 1168400"/>
              <a:gd name="T94" fmla="*/ 121747 w 224154"/>
              <a:gd name="T95" fmla="*/ 1139190 h 1168400"/>
              <a:gd name="T96" fmla="*/ 124030 w 224154"/>
              <a:gd name="T97" fmla="*/ 1141476 h 1168400"/>
              <a:gd name="T98" fmla="*/ 121747 w 224154"/>
              <a:gd name="T99" fmla="*/ 1155900 h 1168400"/>
              <a:gd name="T100" fmla="*/ 123460 w 224154"/>
              <a:gd name="T101" fmla="*/ 1140333 h 1168400"/>
              <a:gd name="T102" fmla="*/ 124030 w 224154"/>
              <a:gd name="T103" fmla="*/ 1140714 h 1168400"/>
              <a:gd name="T104" fmla="*/ 124030 w 224154"/>
              <a:gd name="T105" fmla="*/ 1140714 h 1168400"/>
              <a:gd name="T106" fmla="*/ 123439 w 224154"/>
              <a:gd name="T107" fmla="*/ 27686 h 1168400"/>
              <a:gd name="T108" fmla="*/ 223711 w 224154"/>
              <a:gd name="T109" fmla="*/ 1152144 h 1168400"/>
              <a:gd name="T110" fmla="*/ 167508 w 224154"/>
              <a:gd name="T111" fmla="*/ 1149586 h 1168400"/>
              <a:gd name="T112" fmla="*/ 123460 w 224154"/>
              <a:gd name="T113" fmla="*/ 1140333 h 1168400"/>
              <a:gd name="T114" fmla="*/ 139368 w 224154"/>
              <a:gd name="T115" fmla="*/ 1161577 h 1168400"/>
              <a:gd name="T116" fmla="*/ 212297 w 224154"/>
              <a:gd name="T117" fmla="*/ 1168146 h 11684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24154" h="1168400">
                <a:moveTo>
                  <a:pt x="96699" y="583970"/>
                </a:moveTo>
                <a:lnTo>
                  <a:pt x="93207" y="582863"/>
                </a:lnTo>
                <a:lnTo>
                  <a:pt x="67937" y="578915"/>
                </a:lnTo>
                <a:lnTo>
                  <a:pt x="42226" y="576973"/>
                </a:lnTo>
                <a:lnTo>
                  <a:pt x="19049" y="576072"/>
                </a:lnTo>
                <a:lnTo>
                  <a:pt x="3047" y="576072"/>
                </a:lnTo>
                <a:lnTo>
                  <a:pt x="0" y="579882"/>
                </a:lnTo>
                <a:lnTo>
                  <a:pt x="0" y="588264"/>
                </a:lnTo>
                <a:lnTo>
                  <a:pt x="3047" y="592074"/>
                </a:lnTo>
                <a:lnTo>
                  <a:pt x="19049" y="592074"/>
                </a:lnTo>
                <a:lnTo>
                  <a:pt x="42226" y="590960"/>
                </a:lnTo>
                <a:lnTo>
                  <a:pt x="67484" y="589078"/>
                </a:lnTo>
                <a:lnTo>
                  <a:pt x="92730" y="585235"/>
                </a:lnTo>
                <a:lnTo>
                  <a:pt x="96699" y="583970"/>
                </a:lnTo>
                <a:close/>
              </a:path>
              <a:path w="224154" h="1168400">
                <a:moveTo>
                  <a:pt x="108965" y="563372"/>
                </a:moveTo>
                <a:lnTo>
                  <a:pt x="108965" y="563118"/>
                </a:lnTo>
                <a:lnTo>
                  <a:pt x="107441" y="563880"/>
                </a:lnTo>
                <a:lnTo>
                  <a:pt x="87633" y="570081"/>
                </a:lnTo>
                <a:lnTo>
                  <a:pt x="64046" y="573405"/>
                </a:lnTo>
                <a:lnTo>
                  <a:pt x="39623" y="575035"/>
                </a:lnTo>
                <a:lnTo>
                  <a:pt x="19049" y="576072"/>
                </a:lnTo>
                <a:lnTo>
                  <a:pt x="42226" y="576973"/>
                </a:lnTo>
                <a:lnTo>
                  <a:pt x="67937" y="578915"/>
                </a:lnTo>
                <a:lnTo>
                  <a:pt x="93207" y="582863"/>
                </a:lnTo>
                <a:lnTo>
                  <a:pt x="96699" y="583970"/>
                </a:lnTo>
                <a:lnTo>
                  <a:pt x="107441" y="580544"/>
                </a:lnTo>
                <a:lnTo>
                  <a:pt x="107441" y="565404"/>
                </a:lnTo>
                <a:lnTo>
                  <a:pt x="108203" y="563880"/>
                </a:lnTo>
                <a:lnTo>
                  <a:pt x="108203" y="564388"/>
                </a:lnTo>
                <a:lnTo>
                  <a:pt x="108965" y="563372"/>
                </a:lnTo>
                <a:close/>
              </a:path>
              <a:path w="224154" h="1168400">
                <a:moveTo>
                  <a:pt x="123443" y="1139952"/>
                </a:moveTo>
                <a:lnTo>
                  <a:pt x="123443" y="599694"/>
                </a:lnTo>
                <a:lnTo>
                  <a:pt x="122681" y="597408"/>
                </a:lnTo>
                <a:lnTo>
                  <a:pt x="122681" y="596646"/>
                </a:lnTo>
                <a:lnTo>
                  <a:pt x="121919" y="595884"/>
                </a:lnTo>
                <a:lnTo>
                  <a:pt x="121157" y="594360"/>
                </a:lnTo>
                <a:lnTo>
                  <a:pt x="118871" y="592074"/>
                </a:lnTo>
                <a:lnTo>
                  <a:pt x="118109" y="592074"/>
                </a:lnTo>
                <a:lnTo>
                  <a:pt x="118109" y="591312"/>
                </a:lnTo>
                <a:lnTo>
                  <a:pt x="115061" y="589788"/>
                </a:lnTo>
                <a:lnTo>
                  <a:pt x="96699" y="583970"/>
                </a:lnTo>
                <a:lnTo>
                  <a:pt x="92730" y="585235"/>
                </a:lnTo>
                <a:lnTo>
                  <a:pt x="67484" y="589078"/>
                </a:lnTo>
                <a:lnTo>
                  <a:pt x="41833" y="590989"/>
                </a:lnTo>
                <a:lnTo>
                  <a:pt x="19049" y="592074"/>
                </a:lnTo>
                <a:lnTo>
                  <a:pt x="28955" y="592074"/>
                </a:lnTo>
                <a:lnTo>
                  <a:pt x="75437" y="595884"/>
                </a:lnTo>
                <a:lnTo>
                  <a:pt x="99821" y="601218"/>
                </a:lnTo>
                <a:lnTo>
                  <a:pt x="104393" y="601980"/>
                </a:lnTo>
                <a:lnTo>
                  <a:pt x="107441" y="604012"/>
                </a:lnTo>
                <a:lnTo>
                  <a:pt x="107441" y="602742"/>
                </a:lnTo>
                <a:lnTo>
                  <a:pt x="109727" y="605790"/>
                </a:lnTo>
                <a:lnTo>
                  <a:pt x="109727" y="1148334"/>
                </a:lnTo>
                <a:lnTo>
                  <a:pt x="110489" y="1149096"/>
                </a:lnTo>
                <a:lnTo>
                  <a:pt x="112013" y="1151382"/>
                </a:lnTo>
                <a:lnTo>
                  <a:pt x="112775" y="1151382"/>
                </a:lnTo>
                <a:lnTo>
                  <a:pt x="112775" y="1152144"/>
                </a:lnTo>
                <a:lnTo>
                  <a:pt x="113537" y="1152906"/>
                </a:lnTo>
                <a:lnTo>
                  <a:pt x="117347" y="1154430"/>
                </a:lnTo>
                <a:lnTo>
                  <a:pt x="121919" y="1155900"/>
                </a:lnTo>
                <a:lnTo>
                  <a:pt x="121919" y="1138428"/>
                </a:lnTo>
                <a:lnTo>
                  <a:pt x="123443" y="1139952"/>
                </a:lnTo>
                <a:close/>
              </a:path>
              <a:path w="224154" h="1168400">
                <a:moveTo>
                  <a:pt x="109727" y="562356"/>
                </a:moveTo>
                <a:lnTo>
                  <a:pt x="107441" y="563880"/>
                </a:lnTo>
                <a:lnTo>
                  <a:pt x="108965" y="563118"/>
                </a:lnTo>
                <a:lnTo>
                  <a:pt x="108965" y="563372"/>
                </a:lnTo>
                <a:lnTo>
                  <a:pt x="109727" y="562356"/>
                </a:lnTo>
                <a:close/>
              </a:path>
              <a:path w="224154" h="1168400">
                <a:moveTo>
                  <a:pt x="108203" y="564388"/>
                </a:moveTo>
                <a:lnTo>
                  <a:pt x="108203" y="563880"/>
                </a:lnTo>
                <a:lnTo>
                  <a:pt x="107441" y="565404"/>
                </a:lnTo>
                <a:lnTo>
                  <a:pt x="108203" y="564388"/>
                </a:lnTo>
                <a:close/>
              </a:path>
              <a:path w="224154" h="1168400">
                <a:moveTo>
                  <a:pt x="109727" y="579815"/>
                </a:moveTo>
                <a:lnTo>
                  <a:pt x="109727" y="562356"/>
                </a:lnTo>
                <a:lnTo>
                  <a:pt x="107441" y="565404"/>
                </a:lnTo>
                <a:lnTo>
                  <a:pt x="107441" y="580544"/>
                </a:lnTo>
                <a:lnTo>
                  <a:pt x="109727" y="579815"/>
                </a:lnTo>
                <a:close/>
              </a:path>
              <a:path w="224154" h="1168400">
                <a:moveTo>
                  <a:pt x="109727" y="605790"/>
                </a:moveTo>
                <a:lnTo>
                  <a:pt x="107441" y="602742"/>
                </a:lnTo>
                <a:lnTo>
                  <a:pt x="108203" y="604266"/>
                </a:lnTo>
                <a:lnTo>
                  <a:pt x="109727" y="605790"/>
                </a:lnTo>
                <a:close/>
              </a:path>
              <a:path w="224154" h="1168400">
                <a:moveTo>
                  <a:pt x="108203" y="604266"/>
                </a:moveTo>
                <a:lnTo>
                  <a:pt x="107441" y="602742"/>
                </a:lnTo>
                <a:lnTo>
                  <a:pt x="107441" y="603504"/>
                </a:lnTo>
                <a:lnTo>
                  <a:pt x="108203" y="604266"/>
                </a:lnTo>
                <a:close/>
              </a:path>
              <a:path w="224154" h="1168400">
                <a:moveTo>
                  <a:pt x="108965" y="605028"/>
                </a:moveTo>
                <a:lnTo>
                  <a:pt x="107441" y="603504"/>
                </a:lnTo>
                <a:lnTo>
                  <a:pt x="107441" y="604012"/>
                </a:lnTo>
                <a:lnTo>
                  <a:pt x="108965" y="605028"/>
                </a:lnTo>
                <a:close/>
              </a:path>
              <a:path w="224154" h="1168400">
                <a:moveTo>
                  <a:pt x="224027" y="15240"/>
                </a:moveTo>
                <a:lnTo>
                  <a:pt x="224027" y="0"/>
                </a:lnTo>
                <a:lnTo>
                  <a:pt x="212597" y="0"/>
                </a:lnTo>
                <a:lnTo>
                  <a:pt x="163529" y="2847"/>
                </a:lnTo>
                <a:lnTo>
                  <a:pt x="116585" y="13716"/>
                </a:lnTo>
                <a:lnTo>
                  <a:pt x="108965" y="20574"/>
                </a:lnTo>
                <a:lnTo>
                  <a:pt x="108965" y="21336"/>
                </a:lnTo>
                <a:lnTo>
                  <a:pt x="108203" y="23622"/>
                </a:lnTo>
                <a:lnTo>
                  <a:pt x="108203" y="563372"/>
                </a:lnTo>
                <a:lnTo>
                  <a:pt x="109727" y="562356"/>
                </a:lnTo>
                <a:lnTo>
                  <a:pt x="109727" y="579815"/>
                </a:lnTo>
                <a:lnTo>
                  <a:pt x="114299" y="578358"/>
                </a:lnTo>
                <a:lnTo>
                  <a:pt x="118109" y="576072"/>
                </a:lnTo>
                <a:lnTo>
                  <a:pt x="118871" y="575310"/>
                </a:lnTo>
                <a:lnTo>
                  <a:pt x="119633" y="575310"/>
                </a:lnTo>
                <a:lnTo>
                  <a:pt x="121157" y="573024"/>
                </a:lnTo>
                <a:lnTo>
                  <a:pt x="121919" y="572262"/>
                </a:lnTo>
                <a:lnTo>
                  <a:pt x="121919" y="28956"/>
                </a:lnTo>
                <a:lnTo>
                  <a:pt x="124205" y="25908"/>
                </a:lnTo>
                <a:lnTo>
                  <a:pt x="124205" y="27241"/>
                </a:lnTo>
                <a:lnTo>
                  <a:pt x="124967" y="26670"/>
                </a:lnTo>
                <a:lnTo>
                  <a:pt x="168321" y="18021"/>
                </a:lnTo>
                <a:lnTo>
                  <a:pt x="212597" y="16002"/>
                </a:lnTo>
                <a:lnTo>
                  <a:pt x="224027" y="15240"/>
                </a:lnTo>
                <a:close/>
              </a:path>
              <a:path w="224154" h="1168400">
                <a:moveTo>
                  <a:pt x="109727" y="1148334"/>
                </a:moveTo>
                <a:lnTo>
                  <a:pt x="109727" y="605790"/>
                </a:lnTo>
                <a:lnTo>
                  <a:pt x="108965" y="605028"/>
                </a:lnTo>
                <a:lnTo>
                  <a:pt x="108203" y="604520"/>
                </a:lnTo>
                <a:lnTo>
                  <a:pt x="108203" y="1144524"/>
                </a:lnTo>
                <a:lnTo>
                  <a:pt x="108965" y="1146048"/>
                </a:lnTo>
                <a:lnTo>
                  <a:pt x="108965" y="1147572"/>
                </a:lnTo>
                <a:lnTo>
                  <a:pt x="109727" y="1148334"/>
                </a:lnTo>
                <a:close/>
              </a:path>
              <a:path w="224154" h="1168400">
                <a:moveTo>
                  <a:pt x="124205" y="25908"/>
                </a:moveTo>
                <a:lnTo>
                  <a:pt x="121919" y="28956"/>
                </a:lnTo>
                <a:lnTo>
                  <a:pt x="123552" y="27731"/>
                </a:lnTo>
                <a:lnTo>
                  <a:pt x="124205" y="25908"/>
                </a:lnTo>
                <a:close/>
              </a:path>
              <a:path w="224154" h="1168400">
                <a:moveTo>
                  <a:pt x="123613" y="27686"/>
                </a:moveTo>
                <a:lnTo>
                  <a:pt x="121919" y="28956"/>
                </a:lnTo>
                <a:lnTo>
                  <a:pt x="123552" y="27867"/>
                </a:lnTo>
                <a:lnTo>
                  <a:pt x="123613" y="27686"/>
                </a:lnTo>
                <a:close/>
              </a:path>
              <a:path w="224154" h="1168400">
                <a:moveTo>
                  <a:pt x="123552" y="27867"/>
                </a:moveTo>
                <a:lnTo>
                  <a:pt x="121919" y="28956"/>
                </a:lnTo>
                <a:lnTo>
                  <a:pt x="121919" y="572262"/>
                </a:lnTo>
                <a:lnTo>
                  <a:pt x="122681" y="571500"/>
                </a:lnTo>
                <a:lnTo>
                  <a:pt x="122681" y="569976"/>
                </a:lnTo>
                <a:lnTo>
                  <a:pt x="123443" y="568452"/>
                </a:lnTo>
                <a:lnTo>
                  <a:pt x="123443" y="28194"/>
                </a:lnTo>
                <a:lnTo>
                  <a:pt x="123552" y="27867"/>
                </a:lnTo>
                <a:close/>
              </a:path>
              <a:path w="224154" h="1168400">
                <a:moveTo>
                  <a:pt x="123634" y="1140333"/>
                </a:moveTo>
                <a:lnTo>
                  <a:pt x="123443" y="1139952"/>
                </a:lnTo>
                <a:lnTo>
                  <a:pt x="121919" y="1138428"/>
                </a:lnTo>
                <a:lnTo>
                  <a:pt x="123062" y="1139952"/>
                </a:lnTo>
                <a:lnTo>
                  <a:pt x="123634" y="1140333"/>
                </a:lnTo>
                <a:close/>
              </a:path>
              <a:path w="224154" h="1168400">
                <a:moveTo>
                  <a:pt x="123062" y="1139952"/>
                </a:moveTo>
                <a:lnTo>
                  <a:pt x="121919" y="1138428"/>
                </a:lnTo>
                <a:lnTo>
                  <a:pt x="121919" y="1139190"/>
                </a:lnTo>
                <a:lnTo>
                  <a:pt x="123062" y="1139952"/>
                </a:lnTo>
                <a:close/>
              </a:path>
              <a:path w="224154" h="1168400">
                <a:moveTo>
                  <a:pt x="124205" y="1156636"/>
                </a:moveTo>
                <a:lnTo>
                  <a:pt x="124205" y="1141476"/>
                </a:lnTo>
                <a:lnTo>
                  <a:pt x="123062" y="1139952"/>
                </a:lnTo>
                <a:lnTo>
                  <a:pt x="121919" y="1139190"/>
                </a:lnTo>
                <a:lnTo>
                  <a:pt x="121919" y="1155900"/>
                </a:lnTo>
                <a:lnTo>
                  <a:pt x="124205" y="1156636"/>
                </a:lnTo>
                <a:close/>
              </a:path>
              <a:path w="224154" h="1168400">
                <a:moveTo>
                  <a:pt x="124205" y="1141476"/>
                </a:moveTo>
                <a:lnTo>
                  <a:pt x="123634" y="1140333"/>
                </a:lnTo>
                <a:lnTo>
                  <a:pt x="123062" y="1139952"/>
                </a:lnTo>
                <a:lnTo>
                  <a:pt x="124205" y="1141476"/>
                </a:lnTo>
                <a:close/>
              </a:path>
              <a:path w="224154" h="1168400">
                <a:moveTo>
                  <a:pt x="124205" y="1140714"/>
                </a:moveTo>
                <a:lnTo>
                  <a:pt x="123443" y="1139952"/>
                </a:lnTo>
                <a:lnTo>
                  <a:pt x="123634" y="1140333"/>
                </a:lnTo>
                <a:lnTo>
                  <a:pt x="124205" y="1140714"/>
                </a:lnTo>
                <a:close/>
              </a:path>
              <a:path w="224154" h="1168400">
                <a:moveTo>
                  <a:pt x="124205" y="27241"/>
                </a:moveTo>
                <a:lnTo>
                  <a:pt x="124205" y="25908"/>
                </a:lnTo>
                <a:lnTo>
                  <a:pt x="123613" y="27686"/>
                </a:lnTo>
                <a:lnTo>
                  <a:pt x="124205" y="27241"/>
                </a:lnTo>
                <a:close/>
              </a:path>
              <a:path w="224154" h="1168400">
                <a:moveTo>
                  <a:pt x="224027" y="1168146"/>
                </a:moveTo>
                <a:lnTo>
                  <a:pt x="224027" y="1152144"/>
                </a:lnTo>
                <a:lnTo>
                  <a:pt x="212597" y="1152144"/>
                </a:lnTo>
                <a:lnTo>
                  <a:pt x="191114" y="1151270"/>
                </a:lnTo>
                <a:lnTo>
                  <a:pt x="167744" y="1149586"/>
                </a:lnTo>
                <a:lnTo>
                  <a:pt x="144703" y="1146323"/>
                </a:lnTo>
                <a:lnTo>
                  <a:pt x="124205" y="1140714"/>
                </a:lnTo>
                <a:lnTo>
                  <a:pt x="123634" y="1140333"/>
                </a:lnTo>
                <a:lnTo>
                  <a:pt x="124205" y="1141476"/>
                </a:lnTo>
                <a:lnTo>
                  <a:pt x="124205" y="1156636"/>
                </a:lnTo>
                <a:lnTo>
                  <a:pt x="139565" y="1161577"/>
                </a:lnTo>
                <a:lnTo>
                  <a:pt x="164206" y="1165317"/>
                </a:lnTo>
                <a:lnTo>
                  <a:pt x="189230" y="1167042"/>
                </a:lnTo>
                <a:lnTo>
                  <a:pt x="212597" y="1168146"/>
                </a:lnTo>
                <a:lnTo>
                  <a:pt x="224027" y="116814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" name="object 18"/>
          <p:cNvSpPr>
            <a:spLocks/>
          </p:cNvSpPr>
          <p:nvPr/>
        </p:nvSpPr>
        <p:spPr bwMode="auto">
          <a:xfrm>
            <a:off x="6149629" y="2438814"/>
            <a:ext cx="223837" cy="1168400"/>
          </a:xfrm>
          <a:custGeom>
            <a:avLst/>
            <a:gdLst>
              <a:gd name="T0" fmla="*/ 42943 w 224154"/>
              <a:gd name="T1" fmla="*/ 577197 h 1168400"/>
              <a:gd name="T2" fmla="*/ 0 w 224154"/>
              <a:gd name="T3" fmla="*/ 588264 h 1168400"/>
              <a:gd name="T4" fmla="*/ 67445 w 224154"/>
              <a:gd name="T5" fmla="*/ 589259 h 1168400"/>
              <a:gd name="T6" fmla="*/ 223710 w 224154"/>
              <a:gd name="T7" fmla="*/ 0 h 1168400"/>
              <a:gd name="T8" fmla="*/ 113376 w 224154"/>
              <a:gd name="T9" fmla="*/ 16002 h 1168400"/>
              <a:gd name="T10" fmla="*/ 109572 w 224154"/>
              <a:gd name="T11" fmla="*/ 19812 h 1168400"/>
              <a:gd name="T12" fmla="*/ 108050 w 224154"/>
              <a:gd name="T13" fmla="*/ 564642 h 1168400"/>
              <a:gd name="T14" fmla="*/ 19022 w 224154"/>
              <a:gd name="T15" fmla="*/ 576072 h 1168400"/>
              <a:gd name="T16" fmla="*/ 96701 w 224154"/>
              <a:gd name="T17" fmla="*/ 584069 h 1168400"/>
              <a:gd name="T18" fmla="*/ 108811 w 224154"/>
              <a:gd name="T19" fmla="*/ 580102 h 1168400"/>
              <a:gd name="T20" fmla="*/ 120986 w 224154"/>
              <a:gd name="T21" fmla="*/ 573024 h 1168400"/>
              <a:gd name="T22" fmla="*/ 124029 w 224154"/>
              <a:gd name="T23" fmla="*/ 25908 h 1168400"/>
              <a:gd name="T24" fmla="*/ 168106 w 224154"/>
              <a:gd name="T25" fmla="*/ 18488 h 1168400"/>
              <a:gd name="T26" fmla="*/ 124029 w 224154"/>
              <a:gd name="T27" fmla="*/ 1140714 h 1168400"/>
              <a:gd name="T28" fmla="*/ 122508 w 224154"/>
              <a:gd name="T29" fmla="*/ 596646 h 1168400"/>
              <a:gd name="T30" fmla="*/ 117942 w 224154"/>
              <a:gd name="T31" fmla="*/ 592074 h 1168400"/>
              <a:gd name="T32" fmla="*/ 67445 w 224154"/>
              <a:gd name="T33" fmla="*/ 589259 h 1168400"/>
              <a:gd name="T34" fmla="*/ 63598 w 224154"/>
              <a:gd name="T35" fmla="*/ 594626 h 1168400"/>
              <a:gd name="T36" fmla="*/ 108050 w 224154"/>
              <a:gd name="T37" fmla="*/ 602742 h 1168400"/>
              <a:gd name="T38" fmla="*/ 110333 w 224154"/>
              <a:gd name="T39" fmla="*/ 1149858 h 1168400"/>
              <a:gd name="T40" fmla="*/ 114137 w 224154"/>
              <a:gd name="T41" fmla="*/ 1152906 h 1168400"/>
              <a:gd name="T42" fmla="*/ 124029 w 224154"/>
              <a:gd name="T43" fmla="*/ 1140714 h 1168400"/>
              <a:gd name="T44" fmla="*/ 108050 w 224154"/>
              <a:gd name="T45" fmla="*/ 23622 h 1168400"/>
              <a:gd name="T46" fmla="*/ 108050 w 224154"/>
              <a:gd name="T47" fmla="*/ 564642 h 1168400"/>
              <a:gd name="T48" fmla="*/ 108050 w 224154"/>
              <a:gd name="T49" fmla="*/ 602742 h 1168400"/>
              <a:gd name="T50" fmla="*/ 108811 w 224154"/>
              <a:gd name="T51" fmla="*/ 604266 h 1168400"/>
              <a:gd name="T52" fmla="*/ 108811 w 224154"/>
              <a:gd name="T53" fmla="*/ 604647 h 1168400"/>
              <a:gd name="T54" fmla="*/ 109572 w 224154"/>
              <a:gd name="T55" fmla="*/ 1147572 h 1168400"/>
              <a:gd name="T56" fmla="*/ 108050 w 224154"/>
              <a:gd name="T57" fmla="*/ 1144524 h 1168400"/>
              <a:gd name="T58" fmla="*/ 109572 w 224154"/>
              <a:gd name="T59" fmla="*/ 562356 h 1168400"/>
              <a:gd name="T60" fmla="*/ 108811 w 224154"/>
              <a:gd name="T61" fmla="*/ 604266 h 1168400"/>
              <a:gd name="T62" fmla="*/ 109065 w 224154"/>
              <a:gd name="T63" fmla="*/ 604774 h 1168400"/>
              <a:gd name="T64" fmla="*/ 109572 w 224154"/>
              <a:gd name="T65" fmla="*/ 605028 h 1168400"/>
              <a:gd name="T66" fmla="*/ 122508 w 224154"/>
              <a:gd name="T67" fmla="*/ 28956 h 1168400"/>
              <a:gd name="T68" fmla="*/ 122508 w 224154"/>
              <a:gd name="T69" fmla="*/ 28956 h 1168400"/>
              <a:gd name="T70" fmla="*/ 123079 w 224154"/>
              <a:gd name="T71" fmla="*/ 28575 h 1168400"/>
              <a:gd name="T72" fmla="*/ 124029 w 224154"/>
              <a:gd name="T73" fmla="*/ 27940 h 1168400"/>
              <a:gd name="T74" fmla="*/ 123268 w 224154"/>
              <a:gd name="T75" fmla="*/ 569976 h 1168400"/>
              <a:gd name="T76" fmla="*/ 123268 w 224154"/>
              <a:gd name="T77" fmla="*/ 1139952 h 1168400"/>
              <a:gd name="T78" fmla="*/ 124029 w 224154"/>
              <a:gd name="T79" fmla="*/ 1142238 h 1168400"/>
              <a:gd name="T80" fmla="*/ 124029 w 224154"/>
              <a:gd name="T81" fmla="*/ 27432 h 1168400"/>
              <a:gd name="T82" fmla="*/ 124029 w 224154"/>
              <a:gd name="T83" fmla="*/ 27432 h 1168400"/>
              <a:gd name="T84" fmla="*/ 124029 w 224154"/>
              <a:gd name="T85" fmla="*/ 26670 h 1168400"/>
              <a:gd name="T86" fmla="*/ 124029 w 224154"/>
              <a:gd name="T87" fmla="*/ 27432 h 1168400"/>
              <a:gd name="T88" fmla="*/ 191818 w 224154"/>
              <a:gd name="T89" fmla="*/ 1151619 h 1168400"/>
              <a:gd name="T90" fmla="*/ 124029 w 224154"/>
              <a:gd name="T91" fmla="*/ 1157200 h 1168400"/>
              <a:gd name="T92" fmla="*/ 191818 w 224154"/>
              <a:gd name="T93" fmla="*/ 1167319 h 1168400"/>
              <a:gd name="T94" fmla="*/ 124029 w 224154"/>
              <a:gd name="T95" fmla="*/ 27432 h 11684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24154" h="1168400">
                <a:moveTo>
                  <a:pt x="96838" y="584069"/>
                </a:moveTo>
                <a:lnTo>
                  <a:pt x="92927" y="582890"/>
                </a:lnTo>
                <a:lnTo>
                  <a:pt x="68141" y="579081"/>
                </a:lnTo>
                <a:lnTo>
                  <a:pt x="43004" y="577197"/>
                </a:lnTo>
                <a:lnTo>
                  <a:pt x="19049" y="576072"/>
                </a:lnTo>
                <a:lnTo>
                  <a:pt x="3809" y="576072"/>
                </a:lnTo>
                <a:lnTo>
                  <a:pt x="0" y="579882"/>
                </a:lnTo>
                <a:lnTo>
                  <a:pt x="0" y="588264"/>
                </a:lnTo>
                <a:lnTo>
                  <a:pt x="3809" y="592074"/>
                </a:lnTo>
                <a:lnTo>
                  <a:pt x="19049" y="592074"/>
                </a:lnTo>
                <a:lnTo>
                  <a:pt x="42262" y="590972"/>
                </a:lnTo>
                <a:lnTo>
                  <a:pt x="67541" y="589259"/>
                </a:lnTo>
                <a:lnTo>
                  <a:pt x="92387" y="585524"/>
                </a:lnTo>
                <a:lnTo>
                  <a:pt x="96838" y="584069"/>
                </a:lnTo>
                <a:close/>
              </a:path>
              <a:path w="224154" h="1168400">
                <a:moveTo>
                  <a:pt x="224027" y="16002"/>
                </a:moveTo>
                <a:lnTo>
                  <a:pt x="224027" y="0"/>
                </a:lnTo>
                <a:lnTo>
                  <a:pt x="212597" y="0"/>
                </a:lnTo>
                <a:lnTo>
                  <a:pt x="163753" y="2881"/>
                </a:lnTo>
                <a:lnTo>
                  <a:pt x="116585" y="13716"/>
                </a:lnTo>
                <a:lnTo>
                  <a:pt x="113537" y="16002"/>
                </a:lnTo>
                <a:lnTo>
                  <a:pt x="112775" y="16002"/>
                </a:lnTo>
                <a:lnTo>
                  <a:pt x="112775" y="16764"/>
                </a:lnTo>
                <a:lnTo>
                  <a:pt x="110489" y="18288"/>
                </a:lnTo>
                <a:lnTo>
                  <a:pt x="109727" y="19812"/>
                </a:lnTo>
                <a:lnTo>
                  <a:pt x="109727" y="563118"/>
                </a:lnTo>
                <a:lnTo>
                  <a:pt x="108965" y="563880"/>
                </a:lnTo>
                <a:lnTo>
                  <a:pt x="108203" y="565404"/>
                </a:lnTo>
                <a:lnTo>
                  <a:pt x="108203" y="564642"/>
                </a:lnTo>
                <a:lnTo>
                  <a:pt x="87315" y="570221"/>
                </a:lnTo>
                <a:lnTo>
                  <a:pt x="64236" y="573490"/>
                </a:lnTo>
                <a:lnTo>
                  <a:pt x="40852" y="575193"/>
                </a:lnTo>
                <a:lnTo>
                  <a:pt x="19049" y="576072"/>
                </a:lnTo>
                <a:lnTo>
                  <a:pt x="43004" y="577197"/>
                </a:lnTo>
                <a:lnTo>
                  <a:pt x="68141" y="579081"/>
                </a:lnTo>
                <a:lnTo>
                  <a:pt x="92927" y="582890"/>
                </a:lnTo>
                <a:lnTo>
                  <a:pt x="96838" y="584069"/>
                </a:lnTo>
                <a:lnTo>
                  <a:pt x="108203" y="580351"/>
                </a:lnTo>
                <a:lnTo>
                  <a:pt x="108203" y="565404"/>
                </a:lnTo>
                <a:lnTo>
                  <a:pt x="108965" y="563880"/>
                </a:lnTo>
                <a:lnTo>
                  <a:pt x="108965" y="580102"/>
                </a:lnTo>
                <a:lnTo>
                  <a:pt x="114299" y="578358"/>
                </a:lnTo>
                <a:lnTo>
                  <a:pt x="118109" y="576834"/>
                </a:lnTo>
                <a:lnTo>
                  <a:pt x="119633" y="575310"/>
                </a:lnTo>
                <a:lnTo>
                  <a:pt x="121157" y="573024"/>
                </a:lnTo>
                <a:lnTo>
                  <a:pt x="122681" y="571500"/>
                </a:lnTo>
                <a:lnTo>
                  <a:pt x="122681" y="28956"/>
                </a:lnTo>
                <a:lnTo>
                  <a:pt x="123443" y="28194"/>
                </a:lnTo>
                <a:lnTo>
                  <a:pt x="124205" y="25908"/>
                </a:lnTo>
                <a:lnTo>
                  <a:pt x="124205" y="27940"/>
                </a:lnTo>
                <a:lnTo>
                  <a:pt x="124967" y="27432"/>
                </a:lnTo>
                <a:lnTo>
                  <a:pt x="145008" y="21688"/>
                </a:lnTo>
                <a:lnTo>
                  <a:pt x="168344" y="18488"/>
                </a:lnTo>
                <a:lnTo>
                  <a:pt x="192090" y="16902"/>
                </a:lnTo>
                <a:lnTo>
                  <a:pt x="212597" y="16034"/>
                </a:lnTo>
                <a:lnTo>
                  <a:pt x="224027" y="16002"/>
                </a:lnTo>
                <a:close/>
              </a:path>
              <a:path w="224154" h="1168400">
                <a:moveTo>
                  <a:pt x="124205" y="1140714"/>
                </a:moveTo>
                <a:lnTo>
                  <a:pt x="124205" y="600456"/>
                </a:lnTo>
                <a:lnTo>
                  <a:pt x="123443" y="599694"/>
                </a:lnTo>
                <a:lnTo>
                  <a:pt x="123443" y="598170"/>
                </a:lnTo>
                <a:lnTo>
                  <a:pt x="122681" y="596646"/>
                </a:lnTo>
                <a:lnTo>
                  <a:pt x="121157" y="595122"/>
                </a:lnTo>
                <a:lnTo>
                  <a:pt x="119633" y="592836"/>
                </a:lnTo>
                <a:lnTo>
                  <a:pt x="118871" y="592074"/>
                </a:lnTo>
                <a:lnTo>
                  <a:pt x="118109" y="592074"/>
                </a:lnTo>
                <a:lnTo>
                  <a:pt x="115823" y="589788"/>
                </a:lnTo>
                <a:lnTo>
                  <a:pt x="96838" y="584069"/>
                </a:lnTo>
                <a:lnTo>
                  <a:pt x="92387" y="585524"/>
                </a:lnTo>
                <a:lnTo>
                  <a:pt x="67541" y="589259"/>
                </a:lnTo>
                <a:lnTo>
                  <a:pt x="42262" y="590972"/>
                </a:lnTo>
                <a:lnTo>
                  <a:pt x="19049" y="592074"/>
                </a:lnTo>
                <a:lnTo>
                  <a:pt x="39594" y="592902"/>
                </a:lnTo>
                <a:lnTo>
                  <a:pt x="63688" y="594626"/>
                </a:lnTo>
                <a:lnTo>
                  <a:pt x="87371" y="597931"/>
                </a:lnTo>
                <a:lnTo>
                  <a:pt x="106679" y="603504"/>
                </a:lnTo>
                <a:lnTo>
                  <a:pt x="108203" y="604266"/>
                </a:lnTo>
                <a:lnTo>
                  <a:pt x="108203" y="602742"/>
                </a:lnTo>
                <a:lnTo>
                  <a:pt x="108965" y="604266"/>
                </a:lnTo>
                <a:lnTo>
                  <a:pt x="109727" y="605028"/>
                </a:lnTo>
                <a:lnTo>
                  <a:pt x="109727" y="1149096"/>
                </a:lnTo>
                <a:lnTo>
                  <a:pt x="110489" y="1149858"/>
                </a:lnTo>
                <a:lnTo>
                  <a:pt x="112775" y="1151382"/>
                </a:lnTo>
                <a:lnTo>
                  <a:pt x="112775" y="1152144"/>
                </a:lnTo>
                <a:lnTo>
                  <a:pt x="113537" y="1152144"/>
                </a:lnTo>
                <a:lnTo>
                  <a:pt x="114299" y="1152906"/>
                </a:lnTo>
                <a:lnTo>
                  <a:pt x="117347" y="1155192"/>
                </a:lnTo>
                <a:lnTo>
                  <a:pt x="122681" y="1156753"/>
                </a:lnTo>
                <a:lnTo>
                  <a:pt x="122681" y="1139190"/>
                </a:lnTo>
                <a:lnTo>
                  <a:pt x="124205" y="1140714"/>
                </a:lnTo>
                <a:close/>
              </a:path>
              <a:path w="224154" h="1168400">
                <a:moveTo>
                  <a:pt x="109727" y="562356"/>
                </a:moveTo>
                <a:lnTo>
                  <a:pt x="109727" y="20574"/>
                </a:lnTo>
                <a:lnTo>
                  <a:pt x="108965" y="21336"/>
                </a:lnTo>
                <a:lnTo>
                  <a:pt x="108203" y="23622"/>
                </a:lnTo>
                <a:lnTo>
                  <a:pt x="108203" y="564642"/>
                </a:lnTo>
                <a:lnTo>
                  <a:pt x="109727" y="562356"/>
                </a:lnTo>
                <a:close/>
              </a:path>
              <a:path w="224154" h="1168400">
                <a:moveTo>
                  <a:pt x="109727" y="562356"/>
                </a:moveTo>
                <a:lnTo>
                  <a:pt x="108203" y="564642"/>
                </a:lnTo>
                <a:lnTo>
                  <a:pt x="108965" y="563880"/>
                </a:lnTo>
                <a:lnTo>
                  <a:pt x="109727" y="562356"/>
                </a:lnTo>
                <a:close/>
              </a:path>
              <a:path w="224154" h="1168400">
                <a:moveTo>
                  <a:pt x="108965" y="604266"/>
                </a:moveTo>
                <a:lnTo>
                  <a:pt x="108203" y="602742"/>
                </a:lnTo>
                <a:lnTo>
                  <a:pt x="108203" y="603504"/>
                </a:lnTo>
                <a:lnTo>
                  <a:pt x="108965" y="604266"/>
                </a:lnTo>
                <a:close/>
              </a:path>
              <a:path w="224154" h="1168400">
                <a:moveTo>
                  <a:pt x="109219" y="604774"/>
                </a:moveTo>
                <a:lnTo>
                  <a:pt x="108965" y="604266"/>
                </a:lnTo>
                <a:lnTo>
                  <a:pt x="108203" y="603504"/>
                </a:lnTo>
                <a:lnTo>
                  <a:pt x="108965" y="604647"/>
                </a:lnTo>
                <a:lnTo>
                  <a:pt x="109219" y="604774"/>
                </a:lnTo>
                <a:close/>
              </a:path>
              <a:path w="224154" h="1168400">
                <a:moveTo>
                  <a:pt x="108965" y="604647"/>
                </a:moveTo>
                <a:lnTo>
                  <a:pt x="108203" y="603504"/>
                </a:lnTo>
                <a:lnTo>
                  <a:pt x="108203" y="604266"/>
                </a:lnTo>
                <a:lnTo>
                  <a:pt x="108965" y="604647"/>
                </a:lnTo>
                <a:close/>
              </a:path>
              <a:path w="224154" h="1168400">
                <a:moveTo>
                  <a:pt x="109727" y="1147572"/>
                </a:moveTo>
                <a:lnTo>
                  <a:pt x="109727" y="605790"/>
                </a:lnTo>
                <a:lnTo>
                  <a:pt x="108965" y="604647"/>
                </a:lnTo>
                <a:lnTo>
                  <a:pt x="108203" y="604266"/>
                </a:lnTo>
                <a:lnTo>
                  <a:pt x="108203" y="1144524"/>
                </a:lnTo>
                <a:lnTo>
                  <a:pt x="108965" y="1146810"/>
                </a:lnTo>
                <a:lnTo>
                  <a:pt x="109727" y="1147572"/>
                </a:lnTo>
                <a:close/>
              </a:path>
              <a:path w="224154" h="1168400">
                <a:moveTo>
                  <a:pt x="109727" y="563118"/>
                </a:moveTo>
                <a:lnTo>
                  <a:pt x="109727" y="562356"/>
                </a:lnTo>
                <a:lnTo>
                  <a:pt x="108965" y="563880"/>
                </a:lnTo>
                <a:lnTo>
                  <a:pt x="109727" y="563118"/>
                </a:lnTo>
                <a:close/>
              </a:path>
              <a:path w="224154" h="1168400">
                <a:moveTo>
                  <a:pt x="109727" y="605028"/>
                </a:moveTo>
                <a:lnTo>
                  <a:pt x="108965" y="604266"/>
                </a:lnTo>
                <a:lnTo>
                  <a:pt x="109219" y="604774"/>
                </a:lnTo>
                <a:lnTo>
                  <a:pt x="109727" y="605028"/>
                </a:lnTo>
                <a:close/>
              </a:path>
              <a:path w="224154" h="1168400">
                <a:moveTo>
                  <a:pt x="109727" y="605790"/>
                </a:moveTo>
                <a:lnTo>
                  <a:pt x="109219" y="604774"/>
                </a:lnTo>
                <a:lnTo>
                  <a:pt x="108965" y="604647"/>
                </a:lnTo>
                <a:lnTo>
                  <a:pt x="109727" y="605790"/>
                </a:lnTo>
                <a:close/>
              </a:path>
              <a:path w="224154" h="1168400">
                <a:moveTo>
                  <a:pt x="109727" y="605790"/>
                </a:moveTo>
                <a:lnTo>
                  <a:pt x="109727" y="605028"/>
                </a:lnTo>
                <a:lnTo>
                  <a:pt x="109219" y="604774"/>
                </a:lnTo>
                <a:lnTo>
                  <a:pt x="109727" y="605790"/>
                </a:lnTo>
                <a:close/>
              </a:path>
              <a:path w="224154" h="1168400">
                <a:moveTo>
                  <a:pt x="123443" y="28194"/>
                </a:moveTo>
                <a:lnTo>
                  <a:pt x="122681" y="28956"/>
                </a:lnTo>
                <a:lnTo>
                  <a:pt x="123253" y="28575"/>
                </a:lnTo>
                <a:lnTo>
                  <a:pt x="123443" y="28194"/>
                </a:lnTo>
                <a:close/>
              </a:path>
              <a:path w="224154" h="1168400">
                <a:moveTo>
                  <a:pt x="123253" y="28575"/>
                </a:moveTo>
                <a:lnTo>
                  <a:pt x="122681" y="28956"/>
                </a:lnTo>
                <a:lnTo>
                  <a:pt x="122681" y="29718"/>
                </a:lnTo>
                <a:lnTo>
                  <a:pt x="123253" y="28575"/>
                </a:lnTo>
                <a:close/>
              </a:path>
              <a:path w="224154" h="1168400">
                <a:moveTo>
                  <a:pt x="123596" y="28346"/>
                </a:moveTo>
                <a:lnTo>
                  <a:pt x="123253" y="28575"/>
                </a:lnTo>
                <a:lnTo>
                  <a:pt x="122681" y="29718"/>
                </a:lnTo>
                <a:lnTo>
                  <a:pt x="123596" y="28346"/>
                </a:lnTo>
                <a:close/>
              </a:path>
              <a:path w="224154" h="1168400">
                <a:moveTo>
                  <a:pt x="124205" y="567690"/>
                </a:moveTo>
                <a:lnTo>
                  <a:pt x="124205" y="27940"/>
                </a:lnTo>
                <a:lnTo>
                  <a:pt x="123596" y="28346"/>
                </a:lnTo>
                <a:lnTo>
                  <a:pt x="122681" y="29718"/>
                </a:lnTo>
                <a:lnTo>
                  <a:pt x="122681" y="571500"/>
                </a:lnTo>
                <a:lnTo>
                  <a:pt x="123443" y="569976"/>
                </a:lnTo>
                <a:lnTo>
                  <a:pt x="123443" y="568452"/>
                </a:lnTo>
                <a:lnTo>
                  <a:pt x="124205" y="567690"/>
                </a:lnTo>
                <a:close/>
              </a:path>
              <a:path w="224154" h="1168400">
                <a:moveTo>
                  <a:pt x="124205" y="1142238"/>
                </a:moveTo>
                <a:lnTo>
                  <a:pt x="123443" y="1139952"/>
                </a:lnTo>
                <a:lnTo>
                  <a:pt x="122681" y="1139190"/>
                </a:lnTo>
                <a:lnTo>
                  <a:pt x="124205" y="1142238"/>
                </a:lnTo>
                <a:close/>
              </a:path>
              <a:path w="224154" h="1168400">
                <a:moveTo>
                  <a:pt x="124205" y="1157200"/>
                </a:moveTo>
                <a:lnTo>
                  <a:pt x="124205" y="1142238"/>
                </a:lnTo>
                <a:lnTo>
                  <a:pt x="122681" y="1139190"/>
                </a:lnTo>
                <a:lnTo>
                  <a:pt x="122681" y="1156753"/>
                </a:lnTo>
                <a:lnTo>
                  <a:pt x="124205" y="1157200"/>
                </a:lnTo>
                <a:close/>
              </a:path>
              <a:path w="224154" h="1168400">
                <a:moveTo>
                  <a:pt x="124205" y="27432"/>
                </a:moveTo>
                <a:lnTo>
                  <a:pt x="123443" y="28194"/>
                </a:lnTo>
                <a:lnTo>
                  <a:pt x="123253" y="28575"/>
                </a:lnTo>
                <a:lnTo>
                  <a:pt x="123596" y="28346"/>
                </a:lnTo>
                <a:lnTo>
                  <a:pt x="124205" y="27432"/>
                </a:lnTo>
                <a:close/>
              </a:path>
              <a:path w="224154" h="1168400">
                <a:moveTo>
                  <a:pt x="124205" y="26670"/>
                </a:moveTo>
                <a:lnTo>
                  <a:pt x="124205" y="25908"/>
                </a:lnTo>
                <a:lnTo>
                  <a:pt x="123443" y="28194"/>
                </a:lnTo>
                <a:lnTo>
                  <a:pt x="124205" y="26670"/>
                </a:lnTo>
                <a:close/>
              </a:path>
              <a:path w="224154" h="1168400">
                <a:moveTo>
                  <a:pt x="124205" y="27432"/>
                </a:moveTo>
                <a:lnTo>
                  <a:pt x="124205" y="26670"/>
                </a:lnTo>
                <a:lnTo>
                  <a:pt x="123443" y="28194"/>
                </a:lnTo>
                <a:lnTo>
                  <a:pt x="124205" y="27432"/>
                </a:lnTo>
                <a:close/>
              </a:path>
              <a:path w="224154" h="1168400">
                <a:moveTo>
                  <a:pt x="224027" y="1168146"/>
                </a:moveTo>
                <a:lnTo>
                  <a:pt x="224027" y="1152144"/>
                </a:lnTo>
                <a:lnTo>
                  <a:pt x="212597" y="1152125"/>
                </a:lnTo>
                <a:lnTo>
                  <a:pt x="192090" y="1151619"/>
                </a:lnTo>
                <a:lnTo>
                  <a:pt x="144999" y="1146527"/>
                </a:lnTo>
                <a:lnTo>
                  <a:pt x="123443" y="1139952"/>
                </a:lnTo>
                <a:lnTo>
                  <a:pt x="124205" y="1142238"/>
                </a:lnTo>
                <a:lnTo>
                  <a:pt x="124205" y="1157200"/>
                </a:lnTo>
                <a:lnTo>
                  <a:pt x="139191" y="1161588"/>
                </a:lnTo>
                <a:lnTo>
                  <a:pt x="164549" y="1165336"/>
                </a:lnTo>
                <a:lnTo>
                  <a:pt x="189334" y="1167178"/>
                </a:lnTo>
                <a:lnTo>
                  <a:pt x="192090" y="1167319"/>
                </a:lnTo>
                <a:lnTo>
                  <a:pt x="212597" y="1168116"/>
                </a:lnTo>
                <a:lnTo>
                  <a:pt x="224027" y="1168146"/>
                </a:lnTo>
                <a:close/>
              </a:path>
              <a:path w="224154" h="1168400">
                <a:moveTo>
                  <a:pt x="124205" y="27940"/>
                </a:moveTo>
                <a:lnTo>
                  <a:pt x="124205" y="27432"/>
                </a:lnTo>
                <a:lnTo>
                  <a:pt x="123596" y="28346"/>
                </a:lnTo>
                <a:lnTo>
                  <a:pt x="124205" y="2794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" name="object 19"/>
          <p:cNvSpPr>
            <a:spLocks/>
          </p:cNvSpPr>
          <p:nvPr/>
        </p:nvSpPr>
        <p:spPr bwMode="auto">
          <a:xfrm>
            <a:off x="6141691" y="3827877"/>
            <a:ext cx="223838" cy="1168400"/>
          </a:xfrm>
          <a:custGeom>
            <a:avLst/>
            <a:gdLst>
              <a:gd name="T0" fmla="*/ 67745 w 224154"/>
              <a:gd name="T1" fmla="*/ 579086 h 1168400"/>
              <a:gd name="T2" fmla="*/ 3043 w 224154"/>
              <a:gd name="T3" fmla="*/ 576072 h 1168400"/>
              <a:gd name="T4" fmla="*/ 3043 w 224154"/>
              <a:gd name="T5" fmla="*/ 592074 h 1168400"/>
              <a:gd name="T6" fmla="*/ 67389 w 224154"/>
              <a:gd name="T7" fmla="*/ 589073 h 1168400"/>
              <a:gd name="T8" fmla="*/ 108811 w 224154"/>
              <a:gd name="T9" fmla="*/ 563118 h 1168400"/>
              <a:gd name="T10" fmla="*/ 42102 w 224154"/>
              <a:gd name="T11" fmla="*/ 577177 h 1168400"/>
              <a:gd name="T12" fmla="*/ 96456 w 224154"/>
              <a:gd name="T13" fmla="*/ 584002 h 1168400"/>
              <a:gd name="T14" fmla="*/ 108811 w 224154"/>
              <a:gd name="T15" fmla="*/ 563118 h 1168400"/>
              <a:gd name="T16" fmla="*/ 123269 w 224154"/>
              <a:gd name="T17" fmla="*/ 599694 h 1168400"/>
              <a:gd name="T18" fmla="*/ 120986 w 224154"/>
              <a:gd name="T19" fmla="*/ 595122 h 1168400"/>
              <a:gd name="T20" fmla="*/ 117942 w 224154"/>
              <a:gd name="T21" fmla="*/ 592074 h 1168400"/>
              <a:gd name="T22" fmla="*/ 92599 w 224154"/>
              <a:gd name="T23" fmla="*/ 585233 h 1168400"/>
              <a:gd name="T24" fmla="*/ 19022 w 224154"/>
              <a:gd name="T25" fmla="*/ 592074 h 1168400"/>
              <a:gd name="T26" fmla="*/ 82940 w 224154"/>
              <a:gd name="T27" fmla="*/ 597408 h 1168400"/>
              <a:gd name="T28" fmla="*/ 99680 w 224154"/>
              <a:gd name="T29" fmla="*/ 601218 h 1168400"/>
              <a:gd name="T30" fmla="*/ 107290 w 224154"/>
              <a:gd name="T31" fmla="*/ 602742 h 1168400"/>
              <a:gd name="T32" fmla="*/ 113377 w 224154"/>
              <a:gd name="T33" fmla="*/ 1152906 h 1168400"/>
              <a:gd name="T34" fmla="*/ 121747 w 224154"/>
              <a:gd name="T35" fmla="*/ 1139190 h 1168400"/>
              <a:gd name="T36" fmla="*/ 107290 w 224154"/>
              <a:gd name="T37" fmla="*/ 564642 h 1168400"/>
              <a:gd name="T38" fmla="*/ 109572 w 224154"/>
              <a:gd name="T39" fmla="*/ 562356 h 1168400"/>
              <a:gd name="T40" fmla="*/ 109572 w 224154"/>
              <a:gd name="T41" fmla="*/ 562356 h 1168400"/>
              <a:gd name="T42" fmla="*/ 107290 w 224154"/>
              <a:gd name="T43" fmla="*/ 565404 h 1168400"/>
              <a:gd name="T44" fmla="*/ 109572 w 224154"/>
              <a:gd name="T45" fmla="*/ 605790 h 1168400"/>
              <a:gd name="T46" fmla="*/ 109572 w 224154"/>
              <a:gd name="T47" fmla="*/ 605790 h 1168400"/>
              <a:gd name="T48" fmla="*/ 107290 w 224154"/>
              <a:gd name="T49" fmla="*/ 603504 h 1168400"/>
              <a:gd name="T50" fmla="*/ 107290 w 224154"/>
              <a:gd name="T51" fmla="*/ 603504 h 1168400"/>
              <a:gd name="T52" fmla="*/ 223711 w 224154"/>
              <a:gd name="T53" fmla="*/ 16002 h 1168400"/>
              <a:gd name="T54" fmla="*/ 163475 w 224154"/>
              <a:gd name="T55" fmla="*/ 2843 h 1168400"/>
              <a:gd name="T56" fmla="*/ 108811 w 224154"/>
              <a:gd name="T57" fmla="*/ 20574 h 1168400"/>
              <a:gd name="T58" fmla="*/ 108050 w 224154"/>
              <a:gd name="T59" fmla="*/ 563499 h 1168400"/>
              <a:gd name="T60" fmla="*/ 109572 w 224154"/>
              <a:gd name="T61" fmla="*/ 579815 h 1168400"/>
              <a:gd name="T62" fmla="*/ 118703 w 224154"/>
              <a:gd name="T63" fmla="*/ 575310 h 1168400"/>
              <a:gd name="T64" fmla="*/ 121747 w 224154"/>
              <a:gd name="T65" fmla="*/ 572262 h 1168400"/>
              <a:gd name="T66" fmla="*/ 124030 w 224154"/>
              <a:gd name="T67" fmla="*/ 27813 h 1168400"/>
              <a:gd name="T68" fmla="*/ 167793 w 224154"/>
              <a:gd name="T69" fmla="*/ 18211 h 1168400"/>
              <a:gd name="T70" fmla="*/ 223711 w 224154"/>
              <a:gd name="T71" fmla="*/ 16002 h 1168400"/>
              <a:gd name="T72" fmla="*/ 108811 w 224154"/>
              <a:gd name="T73" fmla="*/ 605028 h 1168400"/>
              <a:gd name="T74" fmla="*/ 108811 w 224154"/>
              <a:gd name="T75" fmla="*/ 1146810 h 1168400"/>
              <a:gd name="T76" fmla="*/ 124030 w 224154"/>
              <a:gd name="T77" fmla="*/ 25908 h 1168400"/>
              <a:gd name="T78" fmla="*/ 124030 w 224154"/>
              <a:gd name="T79" fmla="*/ 25908 h 1168400"/>
              <a:gd name="T80" fmla="*/ 123269 w 224154"/>
              <a:gd name="T81" fmla="*/ 28194 h 1168400"/>
              <a:gd name="T82" fmla="*/ 123269 w 224154"/>
              <a:gd name="T83" fmla="*/ 28194 h 1168400"/>
              <a:gd name="T84" fmla="*/ 122508 w 224154"/>
              <a:gd name="T85" fmla="*/ 571500 h 1168400"/>
              <a:gd name="T86" fmla="*/ 124030 w 224154"/>
              <a:gd name="T87" fmla="*/ 1142238 h 1168400"/>
              <a:gd name="T88" fmla="*/ 124030 w 224154"/>
              <a:gd name="T89" fmla="*/ 1142238 h 1168400"/>
              <a:gd name="T90" fmla="*/ 121747 w 224154"/>
              <a:gd name="T91" fmla="*/ 1139190 h 1168400"/>
              <a:gd name="T92" fmla="*/ 124030 w 224154"/>
              <a:gd name="T93" fmla="*/ 27813 h 1168400"/>
              <a:gd name="T94" fmla="*/ 123269 w 224154"/>
              <a:gd name="T95" fmla="*/ 28194 h 1168400"/>
              <a:gd name="T96" fmla="*/ 124030 w 224154"/>
              <a:gd name="T97" fmla="*/ 25908 h 1168400"/>
              <a:gd name="T98" fmla="*/ 223711 w 224154"/>
              <a:gd name="T99" fmla="*/ 1168146 h 1168400"/>
              <a:gd name="T100" fmla="*/ 190845 w 224154"/>
              <a:gd name="T101" fmla="*/ 1151270 h 1168400"/>
              <a:gd name="T102" fmla="*/ 124030 w 224154"/>
              <a:gd name="T103" fmla="*/ 1140714 h 1168400"/>
              <a:gd name="T104" fmla="*/ 124030 w 224154"/>
              <a:gd name="T105" fmla="*/ 1157165 h 1168400"/>
              <a:gd name="T106" fmla="*/ 188836 w 224154"/>
              <a:gd name="T107" fmla="*/ 1167225 h 116840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24154" h="1168400">
                <a:moveTo>
                  <a:pt x="96592" y="584002"/>
                </a:moveTo>
                <a:lnTo>
                  <a:pt x="93128" y="582917"/>
                </a:lnTo>
                <a:lnTo>
                  <a:pt x="67841" y="579086"/>
                </a:lnTo>
                <a:lnTo>
                  <a:pt x="41833" y="577161"/>
                </a:lnTo>
                <a:lnTo>
                  <a:pt x="19049" y="576072"/>
                </a:lnTo>
                <a:lnTo>
                  <a:pt x="3047" y="576072"/>
                </a:lnTo>
                <a:lnTo>
                  <a:pt x="0" y="579882"/>
                </a:lnTo>
                <a:lnTo>
                  <a:pt x="0" y="588264"/>
                </a:lnTo>
                <a:lnTo>
                  <a:pt x="3047" y="592074"/>
                </a:lnTo>
                <a:lnTo>
                  <a:pt x="19049" y="592074"/>
                </a:lnTo>
                <a:lnTo>
                  <a:pt x="42161" y="590960"/>
                </a:lnTo>
                <a:lnTo>
                  <a:pt x="67484" y="589073"/>
                </a:lnTo>
                <a:lnTo>
                  <a:pt x="92730" y="585233"/>
                </a:lnTo>
                <a:lnTo>
                  <a:pt x="96592" y="584002"/>
                </a:lnTo>
                <a:close/>
              </a:path>
              <a:path w="224154" h="1168400">
                <a:moveTo>
                  <a:pt x="108965" y="563118"/>
                </a:moveTo>
                <a:lnTo>
                  <a:pt x="64317" y="573466"/>
                </a:lnTo>
                <a:lnTo>
                  <a:pt x="19049" y="576072"/>
                </a:lnTo>
                <a:lnTo>
                  <a:pt x="42161" y="577177"/>
                </a:lnTo>
                <a:lnTo>
                  <a:pt x="67841" y="579086"/>
                </a:lnTo>
                <a:lnTo>
                  <a:pt x="93128" y="582917"/>
                </a:lnTo>
                <a:lnTo>
                  <a:pt x="96592" y="584002"/>
                </a:lnTo>
                <a:lnTo>
                  <a:pt x="107441" y="580544"/>
                </a:lnTo>
                <a:lnTo>
                  <a:pt x="107441" y="564642"/>
                </a:lnTo>
                <a:lnTo>
                  <a:pt x="108965" y="563118"/>
                </a:lnTo>
                <a:close/>
              </a:path>
              <a:path w="224154" h="1168400">
                <a:moveTo>
                  <a:pt x="123552" y="1140278"/>
                </a:moveTo>
                <a:lnTo>
                  <a:pt x="123443" y="1139952"/>
                </a:lnTo>
                <a:lnTo>
                  <a:pt x="123443" y="599694"/>
                </a:lnTo>
                <a:lnTo>
                  <a:pt x="122681" y="598170"/>
                </a:lnTo>
                <a:lnTo>
                  <a:pt x="122681" y="596646"/>
                </a:lnTo>
                <a:lnTo>
                  <a:pt x="121157" y="595122"/>
                </a:lnTo>
                <a:lnTo>
                  <a:pt x="119633" y="592836"/>
                </a:lnTo>
                <a:lnTo>
                  <a:pt x="118871" y="592836"/>
                </a:lnTo>
                <a:lnTo>
                  <a:pt x="118109" y="592074"/>
                </a:lnTo>
                <a:lnTo>
                  <a:pt x="115061" y="589788"/>
                </a:lnTo>
                <a:lnTo>
                  <a:pt x="96592" y="584002"/>
                </a:lnTo>
                <a:lnTo>
                  <a:pt x="92730" y="585233"/>
                </a:lnTo>
                <a:lnTo>
                  <a:pt x="67484" y="589073"/>
                </a:lnTo>
                <a:lnTo>
                  <a:pt x="41833" y="590984"/>
                </a:lnTo>
                <a:lnTo>
                  <a:pt x="19049" y="592074"/>
                </a:lnTo>
                <a:lnTo>
                  <a:pt x="28955" y="592074"/>
                </a:lnTo>
                <a:lnTo>
                  <a:pt x="75437" y="595884"/>
                </a:lnTo>
                <a:lnTo>
                  <a:pt x="83057" y="597408"/>
                </a:lnTo>
                <a:lnTo>
                  <a:pt x="89153" y="598170"/>
                </a:lnTo>
                <a:lnTo>
                  <a:pt x="95249" y="599694"/>
                </a:lnTo>
                <a:lnTo>
                  <a:pt x="99821" y="601218"/>
                </a:lnTo>
                <a:lnTo>
                  <a:pt x="104393" y="601980"/>
                </a:lnTo>
                <a:lnTo>
                  <a:pt x="107441" y="604012"/>
                </a:lnTo>
                <a:lnTo>
                  <a:pt x="107441" y="602742"/>
                </a:lnTo>
                <a:lnTo>
                  <a:pt x="109727" y="605790"/>
                </a:lnTo>
                <a:lnTo>
                  <a:pt x="109727" y="1149096"/>
                </a:lnTo>
                <a:lnTo>
                  <a:pt x="113537" y="1152906"/>
                </a:lnTo>
                <a:lnTo>
                  <a:pt x="117347" y="1155192"/>
                </a:lnTo>
                <a:lnTo>
                  <a:pt x="121919" y="1156507"/>
                </a:lnTo>
                <a:lnTo>
                  <a:pt x="121919" y="1139190"/>
                </a:lnTo>
                <a:lnTo>
                  <a:pt x="123552" y="1140278"/>
                </a:lnTo>
                <a:close/>
              </a:path>
              <a:path w="224154" h="1168400">
                <a:moveTo>
                  <a:pt x="108203" y="563880"/>
                </a:moveTo>
                <a:lnTo>
                  <a:pt x="107441" y="564642"/>
                </a:lnTo>
                <a:lnTo>
                  <a:pt x="107441" y="565404"/>
                </a:lnTo>
                <a:lnTo>
                  <a:pt x="108203" y="563880"/>
                </a:lnTo>
                <a:close/>
              </a:path>
              <a:path w="224154" h="1168400">
                <a:moveTo>
                  <a:pt x="109727" y="562356"/>
                </a:moveTo>
                <a:lnTo>
                  <a:pt x="108203" y="563880"/>
                </a:lnTo>
                <a:lnTo>
                  <a:pt x="107441" y="565404"/>
                </a:lnTo>
                <a:lnTo>
                  <a:pt x="109727" y="562356"/>
                </a:lnTo>
                <a:close/>
              </a:path>
              <a:path w="224154" h="1168400">
                <a:moveTo>
                  <a:pt x="109727" y="579815"/>
                </a:moveTo>
                <a:lnTo>
                  <a:pt x="109727" y="562356"/>
                </a:lnTo>
                <a:lnTo>
                  <a:pt x="107441" y="565404"/>
                </a:lnTo>
                <a:lnTo>
                  <a:pt x="107441" y="580544"/>
                </a:lnTo>
                <a:lnTo>
                  <a:pt x="109727" y="579815"/>
                </a:lnTo>
                <a:close/>
              </a:path>
              <a:path w="224154" h="1168400">
                <a:moveTo>
                  <a:pt x="109727" y="605790"/>
                </a:moveTo>
                <a:lnTo>
                  <a:pt x="107441" y="602742"/>
                </a:lnTo>
                <a:lnTo>
                  <a:pt x="108203" y="604266"/>
                </a:lnTo>
                <a:lnTo>
                  <a:pt x="109727" y="605790"/>
                </a:lnTo>
                <a:close/>
              </a:path>
              <a:path w="224154" h="1168400">
                <a:moveTo>
                  <a:pt x="108203" y="604266"/>
                </a:moveTo>
                <a:lnTo>
                  <a:pt x="107441" y="602742"/>
                </a:lnTo>
                <a:lnTo>
                  <a:pt x="107441" y="603504"/>
                </a:lnTo>
                <a:lnTo>
                  <a:pt x="108203" y="604266"/>
                </a:lnTo>
                <a:close/>
              </a:path>
              <a:path w="224154" h="1168400">
                <a:moveTo>
                  <a:pt x="108965" y="605028"/>
                </a:moveTo>
                <a:lnTo>
                  <a:pt x="107441" y="603504"/>
                </a:lnTo>
                <a:lnTo>
                  <a:pt x="107441" y="604012"/>
                </a:lnTo>
                <a:lnTo>
                  <a:pt x="108965" y="605028"/>
                </a:lnTo>
                <a:close/>
              </a:path>
              <a:path w="224154" h="1168400">
                <a:moveTo>
                  <a:pt x="224027" y="16002"/>
                </a:moveTo>
                <a:lnTo>
                  <a:pt x="224027" y="0"/>
                </a:lnTo>
                <a:lnTo>
                  <a:pt x="212597" y="0"/>
                </a:lnTo>
                <a:lnTo>
                  <a:pt x="163706" y="2843"/>
                </a:lnTo>
                <a:lnTo>
                  <a:pt x="116585" y="13716"/>
                </a:lnTo>
                <a:lnTo>
                  <a:pt x="109727" y="19812"/>
                </a:lnTo>
                <a:lnTo>
                  <a:pt x="108965" y="20574"/>
                </a:lnTo>
                <a:lnTo>
                  <a:pt x="108965" y="21336"/>
                </a:lnTo>
                <a:lnTo>
                  <a:pt x="108203" y="23622"/>
                </a:lnTo>
                <a:lnTo>
                  <a:pt x="108203" y="563499"/>
                </a:lnTo>
                <a:lnTo>
                  <a:pt x="108965" y="563118"/>
                </a:lnTo>
                <a:lnTo>
                  <a:pt x="109727" y="562356"/>
                </a:lnTo>
                <a:lnTo>
                  <a:pt x="109727" y="579815"/>
                </a:lnTo>
                <a:lnTo>
                  <a:pt x="114299" y="578358"/>
                </a:lnTo>
                <a:lnTo>
                  <a:pt x="118109" y="576072"/>
                </a:lnTo>
                <a:lnTo>
                  <a:pt x="118871" y="575310"/>
                </a:lnTo>
                <a:lnTo>
                  <a:pt x="119633" y="575310"/>
                </a:lnTo>
                <a:lnTo>
                  <a:pt x="121157" y="573024"/>
                </a:lnTo>
                <a:lnTo>
                  <a:pt x="121919" y="572262"/>
                </a:lnTo>
                <a:lnTo>
                  <a:pt x="121919" y="28956"/>
                </a:lnTo>
                <a:lnTo>
                  <a:pt x="124205" y="25908"/>
                </a:lnTo>
                <a:lnTo>
                  <a:pt x="124205" y="27813"/>
                </a:lnTo>
                <a:lnTo>
                  <a:pt x="124967" y="27432"/>
                </a:lnTo>
                <a:lnTo>
                  <a:pt x="144164" y="21645"/>
                </a:lnTo>
                <a:lnTo>
                  <a:pt x="168030" y="18211"/>
                </a:lnTo>
                <a:lnTo>
                  <a:pt x="192272" y="16530"/>
                </a:lnTo>
                <a:lnTo>
                  <a:pt x="212597" y="16002"/>
                </a:lnTo>
                <a:lnTo>
                  <a:pt x="224027" y="16002"/>
                </a:lnTo>
                <a:close/>
              </a:path>
              <a:path w="224154" h="1168400">
                <a:moveTo>
                  <a:pt x="109727" y="1149096"/>
                </a:moveTo>
                <a:lnTo>
                  <a:pt x="109727" y="605790"/>
                </a:lnTo>
                <a:lnTo>
                  <a:pt x="108965" y="605028"/>
                </a:lnTo>
                <a:lnTo>
                  <a:pt x="108203" y="604520"/>
                </a:lnTo>
                <a:lnTo>
                  <a:pt x="108203" y="1144524"/>
                </a:lnTo>
                <a:lnTo>
                  <a:pt x="108965" y="1146810"/>
                </a:lnTo>
                <a:lnTo>
                  <a:pt x="108965" y="1147572"/>
                </a:lnTo>
                <a:lnTo>
                  <a:pt x="109727" y="1149096"/>
                </a:lnTo>
                <a:close/>
              </a:path>
              <a:path w="224154" h="1168400">
                <a:moveTo>
                  <a:pt x="124205" y="25908"/>
                </a:moveTo>
                <a:lnTo>
                  <a:pt x="121919" y="28956"/>
                </a:lnTo>
                <a:lnTo>
                  <a:pt x="123552" y="27867"/>
                </a:lnTo>
                <a:lnTo>
                  <a:pt x="124205" y="25908"/>
                </a:lnTo>
                <a:close/>
              </a:path>
              <a:path w="224154" h="1168400">
                <a:moveTo>
                  <a:pt x="123552" y="27867"/>
                </a:moveTo>
                <a:lnTo>
                  <a:pt x="121919" y="28956"/>
                </a:lnTo>
                <a:lnTo>
                  <a:pt x="123443" y="28194"/>
                </a:lnTo>
                <a:lnTo>
                  <a:pt x="123552" y="27867"/>
                </a:lnTo>
                <a:close/>
              </a:path>
              <a:path w="224154" h="1168400">
                <a:moveTo>
                  <a:pt x="123443" y="568452"/>
                </a:moveTo>
                <a:lnTo>
                  <a:pt x="123443" y="28194"/>
                </a:lnTo>
                <a:lnTo>
                  <a:pt x="121919" y="28956"/>
                </a:lnTo>
                <a:lnTo>
                  <a:pt x="121919" y="572262"/>
                </a:lnTo>
                <a:lnTo>
                  <a:pt x="122681" y="571500"/>
                </a:lnTo>
                <a:lnTo>
                  <a:pt x="122681" y="569976"/>
                </a:lnTo>
                <a:lnTo>
                  <a:pt x="123443" y="568452"/>
                </a:lnTo>
                <a:close/>
              </a:path>
              <a:path w="224154" h="1168400">
                <a:moveTo>
                  <a:pt x="124205" y="1142238"/>
                </a:moveTo>
                <a:lnTo>
                  <a:pt x="123552" y="1140278"/>
                </a:lnTo>
                <a:lnTo>
                  <a:pt x="121919" y="1139190"/>
                </a:lnTo>
                <a:lnTo>
                  <a:pt x="124205" y="1142238"/>
                </a:lnTo>
                <a:close/>
              </a:path>
              <a:path w="224154" h="1168400">
                <a:moveTo>
                  <a:pt x="124205" y="1157165"/>
                </a:moveTo>
                <a:lnTo>
                  <a:pt x="124205" y="1142238"/>
                </a:lnTo>
                <a:lnTo>
                  <a:pt x="121919" y="1139190"/>
                </a:lnTo>
                <a:lnTo>
                  <a:pt x="121919" y="1156507"/>
                </a:lnTo>
                <a:lnTo>
                  <a:pt x="124205" y="1157165"/>
                </a:lnTo>
                <a:close/>
              </a:path>
              <a:path w="224154" h="1168400">
                <a:moveTo>
                  <a:pt x="124205" y="27813"/>
                </a:moveTo>
                <a:lnTo>
                  <a:pt x="124205" y="27432"/>
                </a:lnTo>
                <a:lnTo>
                  <a:pt x="123552" y="27867"/>
                </a:lnTo>
                <a:lnTo>
                  <a:pt x="123443" y="28194"/>
                </a:lnTo>
                <a:lnTo>
                  <a:pt x="124205" y="27813"/>
                </a:lnTo>
                <a:close/>
              </a:path>
              <a:path w="224154" h="1168400">
                <a:moveTo>
                  <a:pt x="124205" y="27432"/>
                </a:moveTo>
                <a:lnTo>
                  <a:pt x="124205" y="25908"/>
                </a:lnTo>
                <a:lnTo>
                  <a:pt x="123552" y="27867"/>
                </a:lnTo>
                <a:lnTo>
                  <a:pt x="124205" y="27432"/>
                </a:lnTo>
                <a:close/>
              </a:path>
              <a:path w="224154" h="1168400">
                <a:moveTo>
                  <a:pt x="224027" y="1168146"/>
                </a:moveTo>
                <a:lnTo>
                  <a:pt x="224027" y="1152144"/>
                </a:lnTo>
                <a:lnTo>
                  <a:pt x="212597" y="1152144"/>
                </a:lnTo>
                <a:lnTo>
                  <a:pt x="191114" y="1151270"/>
                </a:lnTo>
                <a:lnTo>
                  <a:pt x="167744" y="1149586"/>
                </a:lnTo>
                <a:lnTo>
                  <a:pt x="144703" y="1146323"/>
                </a:lnTo>
                <a:lnTo>
                  <a:pt x="124205" y="1140714"/>
                </a:lnTo>
                <a:lnTo>
                  <a:pt x="123552" y="1140278"/>
                </a:lnTo>
                <a:lnTo>
                  <a:pt x="124205" y="1142238"/>
                </a:lnTo>
                <a:lnTo>
                  <a:pt x="124205" y="1157165"/>
                </a:lnTo>
                <a:lnTo>
                  <a:pt x="139756" y="1161641"/>
                </a:lnTo>
                <a:lnTo>
                  <a:pt x="164249" y="1165355"/>
                </a:lnTo>
                <a:lnTo>
                  <a:pt x="189103" y="1167225"/>
                </a:lnTo>
                <a:lnTo>
                  <a:pt x="212597" y="1168146"/>
                </a:lnTo>
                <a:lnTo>
                  <a:pt x="224027" y="116814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9" name="object 20"/>
          <p:cNvSpPr>
            <a:spLocks/>
          </p:cNvSpPr>
          <p:nvPr/>
        </p:nvSpPr>
        <p:spPr bwMode="auto">
          <a:xfrm>
            <a:off x="6149629" y="5242339"/>
            <a:ext cx="233362" cy="787400"/>
          </a:xfrm>
          <a:custGeom>
            <a:avLst/>
            <a:gdLst>
              <a:gd name="T0" fmla="*/ 43861 w 234314"/>
              <a:gd name="T1" fmla="*/ 386609 h 787400"/>
              <a:gd name="T2" fmla="*/ 0 w 234314"/>
              <a:gd name="T3" fmla="*/ 397764 h 787400"/>
              <a:gd name="T4" fmla="*/ 67675 w 234314"/>
              <a:gd name="T5" fmla="*/ 398878 h 787400"/>
              <a:gd name="T6" fmla="*/ 232984 w 234314"/>
              <a:gd name="T7" fmla="*/ 0 h 787400"/>
              <a:gd name="T8" fmla="*/ 122184 w 234314"/>
              <a:gd name="T9" fmla="*/ 13716 h 787400"/>
              <a:gd name="T10" fmla="*/ 117630 w 234314"/>
              <a:gd name="T11" fmla="*/ 16764 h 787400"/>
              <a:gd name="T12" fmla="*/ 114595 w 234314"/>
              <a:gd name="T13" fmla="*/ 19812 h 787400"/>
              <a:gd name="T14" fmla="*/ 112318 w 234314"/>
              <a:gd name="T15" fmla="*/ 374904 h 787400"/>
              <a:gd name="T16" fmla="*/ 65104 w 234314"/>
              <a:gd name="T17" fmla="*/ 383124 h 787400"/>
              <a:gd name="T18" fmla="*/ 67675 w 234314"/>
              <a:gd name="T19" fmla="*/ 388588 h 787400"/>
              <a:gd name="T20" fmla="*/ 112318 w 234314"/>
              <a:gd name="T21" fmla="*/ 374904 h 787400"/>
              <a:gd name="T22" fmla="*/ 118389 w 234314"/>
              <a:gd name="T23" fmla="*/ 387858 h 787400"/>
              <a:gd name="T24" fmla="*/ 122184 w 234314"/>
              <a:gd name="T25" fmla="*/ 385572 h 787400"/>
              <a:gd name="T26" fmla="*/ 125978 w 234314"/>
              <a:gd name="T27" fmla="*/ 382524 h 787400"/>
              <a:gd name="T28" fmla="*/ 127496 w 234314"/>
              <a:gd name="T29" fmla="*/ 28956 h 787400"/>
              <a:gd name="T30" fmla="*/ 129014 w 234314"/>
              <a:gd name="T31" fmla="*/ 28194 h 787400"/>
              <a:gd name="T32" fmla="*/ 200178 w 234314"/>
              <a:gd name="T33" fmla="*/ 16768 h 787400"/>
              <a:gd name="T34" fmla="*/ 128255 w 234314"/>
              <a:gd name="T35" fmla="*/ 760476 h 787400"/>
              <a:gd name="T36" fmla="*/ 126737 w 234314"/>
              <a:gd name="T37" fmla="*/ 406908 h 787400"/>
              <a:gd name="T38" fmla="*/ 122184 w 234314"/>
              <a:gd name="T39" fmla="*/ 402336 h 787400"/>
              <a:gd name="T40" fmla="*/ 98384 w 234314"/>
              <a:gd name="T41" fmla="*/ 393849 h 787400"/>
              <a:gd name="T42" fmla="*/ 19732 w 234314"/>
              <a:gd name="T43" fmla="*/ 401574 h 787400"/>
              <a:gd name="T44" fmla="*/ 108523 w 234314"/>
              <a:gd name="T45" fmla="*/ 412242 h 787400"/>
              <a:gd name="T46" fmla="*/ 113077 w 234314"/>
              <a:gd name="T47" fmla="*/ 414909 h 787400"/>
              <a:gd name="T48" fmla="*/ 117630 w 234314"/>
              <a:gd name="T49" fmla="*/ 771144 h 787400"/>
              <a:gd name="T50" fmla="*/ 122184 w 234314"/>
              <a:gd name="T51" fmla="*/ 773430 h 787400"/>
              <a:gd name="T52" fmla="*/ 110799 w 234314"/>
              <a:gd name="T53" fmla="*/ 374142 h 787400"/>
              <a:gd name="T54" fmla="*/ 113836 w 234314"/>
              <a:gd name="T55" fmla="*/ 22098 h 787400"/>
              <a:gd name="T56" fmla="*/ 112318 w 234314"/>
              <a:gd name="T57" fmla="*/ 372999 h 787400"/>
              <a:gd name="T58" fmla="*/ 112318 w 234314"/>
              <a:gd name="T59" fmla="*/ 413766 h 787400"/>
              <a:gd name="T60" fmla="*/ 112318 w 234314"/>
              <a:gd name="T61" fmla="*/ 413766 h 787400"/>
              <a:gd name="T62" fmla="*/ 112318 w 234314"/>
              <a:gd name="T63" fmla="*/ 414528 h 787400"/>
              <a:gd name="T64" fmla="*/ 112318 w 234314"/>
              <a:gd name="T65" fmla="*/ 414528 h 787400"/>
              <a:gd name="T66" fmla="*/ 112318 w 234314"/>
              <a:gd name="T67" fmla="*/ 414528 h 787400"/>
              <a:gd name="T68" fmla="*/ 113836 w 234314"/>
              <a:gd name="T69" fmla="*/ 765810 h 787400"/>
              <a:gd name="T70" fmla="*/ 113836 w 234314"/>
              <a:gd name="T71" fmla="*/ 416052 h 787400"/>
              <a:gd name="T72" fmla="*/ 128255 w 234314"/>
              <a:gd name="T73" fmla="*/ 28194 h 787400"/>
              <a:gd name="T74" fmla="*/ 127496 w 234314"/>
              <a:gd name="T75" fmla="*/ 29337 h 787400"/>
              <a:gd name="T76" fmla="*/ 126737 w 234314"/>
              <a:gd name="T77" fmla="*/ 30480 h 787400"/>
              <a:gd name="T78" fmla="*/ 128255 w 234314"/>
              <a:gd name="T79" fmla="*/ 758952 h 787400"/>
              <a:gd name="T80" fmla="*/ 126737 w 234314"/>
              <a:gd name="T81" fmla="*/ 407670 h 787400"/>
              <a:gd name="T82" fmla="*/ 127496 w 234314"/>
              <a:gd name="T83" fmla="*/ 758190 h 787400"/>
              <a:gd name="T84" fmla="*/ 127496 w 234314"/>
              <a:gd name="T85" fmla="*/ 758571 h 787400"/>
              <a:gd name="T86" fmla="*/ 128255 w 234314"/>
              <a:gd name="T87" fmla="*/ 28194 h 787400"/>
              <a:gd name="T88" fmla="*/ 128255 w 234314"/>
              <a:gd name="T89" fmla="*/ 28956 h 787400"/>
              <a:gd name="T90" fmla="*/ 128255 w 234314"/>
              <a:gd name="T91" fmla="*/ 758952 h 787400"/>
              <a:gd name="T92" fmla="*/ 127749 w 234314"/>
              <a:gd name="T93" fmla="*/ 758698 h 787400"/>
              <a:gd name="T94" fmla="*/ 127749 w 234314"/>
              <a:gd name="T95" fmla="*/ 758952 h 787400"/>
              <a:gd name="T96" fmla="*/ 128255 w 234314"/>
              <a:gd name="T97" fmla="*/ 759714 h 787400"/>
              <a:gd name="T98" fmla="*/ 129773 w 234314"/>
              <a:gd name="T99" fmla="*/ 776455 h 787400"/>
              <a:gd name="T100" fmla="*/ 128255 w 234314"/>
              <a:gd name="T101" fmla="*/ 776085 h 787400"/>
              <a:gd name="T102" fmla="*/ 127749 w 234314"/>
              <a:gd name="T103" fmla="*/ 758952 h 787400"/>
              <a:gd name="T104" fmla="*/ 129014 w 234314"/>
              <a:gd name="T105" fmla="*/ 28575 h 787400"/>
              <a:gd name="T106" fmla="*/ 221600 w 234314"/>
              <a:gd name="T107" fmla="*/ 771144 h 787400"/>
              <a:gd name="T108" fmla="*/ 132049 w 234314"/>
              <a:gd name="T109" fmla="*/ 760476 h 787400"/>
              <a:gd name="T110" fmla="*/ 149831 w 234314"/>
              <a:gd name="T111" fmla="*/ 781341 h 787400"/>
              <a:gd name="T112" fmla="*/ 232984 w 234314"/>
              <a:gd name="T113" fmla="*/ 787146 h 7874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34314" h="787400">
                <a:moveTo>
                  <a:pt x="98785" y="393849"/>
                </a:moveTo>
                <a:lnTo>
                  <a:pt x="91440" y="392083"/>
                </a:lnTo>
                <a:lnTo>
                  <a:pt x="67841" y="388572"/>
                </a:lnTo>
                <a:lnTo>
                  <a:pt x="44040" y="386609"/>
                </a:lnTo>
                <a:lnTo>
                  <a:pt x="19812" y="385572"/>
                </a:lnTo>
                <a:lnTo>
                  <a:pt x="3810" y="385572"/>
                </a:lnTo>
                <a:lnTo>
                  <a:pt x="0" y="389382"/>
                </a:lnTo>
                <a:lnTo>
                  <a:pt x="0" y="397764"/>
                </a:lnTo>
                <a:lnTo>
                  <a:pt x="3810" y="401574"/>
                </a:lnTo>
                <a:lnTo>
                  <a:pt x="19812" y="401574"/>
                </a:lnTo>
                <a:lnTo>
                  <a:pt x="41408" y="400778"/>
                </a:lnTo>
                <a:lnTo>
                  <a:pt x="67951" y="398878"/>
                </a:lnTo>
                <a:lnTo>
                  <a:pt x="93792" y="395287"/>
                </a:lnTo>
                <a:lnTo>
                  <a:pt x="98785" y="393849"/>
                </a:lnTo>
                <a:close/>
              </a:path>
              <a:path w="234314" h="787400">
                <a:moveTo>
                  <a:pt x="233934" y="16002"/>
                </a:moveTo>
                <a:lnTo>
                  <a:pt x="233934" y="0"/>
                </a:lnTo>
                <a:lnTo>
                  <a:pt x="221742" y="0"/>
                </a:lnTo>
                <a:lnTo>
                  <a:pt x="173578" y="2695"/>
                </a:lnTo>
                <a:lnTo>
                  <a:pt x="126492" y="12192"/>
                </a:lnTo>
                <a:lnTo>
                  <a:pt x="122682" y="13716"/>
                </a:lnTo>
                <a:lnTo>
                  <a:pt x="122682" y="14478"/>
                </a:lnTo>
                <a:lnTo>
                  <a:pt x="121920" y="14478"/>
                </a:lnTo>
                <a:lnTo>
                  <a:pt x="118872" y="16764"/>
                </a:lnTo>
                <a:lnTo>
                  <a:pt x="118110" y="16764"/>
                </a:lnTo>
                <a:lnTo>
                  <a:pt x="118110" y="17526"/>
                </a:lnTo>
                <a:lnTo>
                  <a:pt x="117348" y="17526"/>
                </a:lnTo>
                <a:lnTo>
                  <a:pt x="115824" y="19812"/>
                </a:lnTo>
                <a:lnTo>
                  <a:pt x="115062" y="19812"/>
                </a:lnTo>
                <a:lnTo>
                  <a:pt x="114300" y="20574"/>
                </a:lnTo>
                <a:lnTo>
                  <a:pt x="114300" y="371856"/>
                </a:lnTo>
                <a:lnTo>
                  <a:pt x="113538" y="372618"/>
                </a:lnTo>
                <a:lnTo>
                  <a:pt x="112776" y="374904"/>
                </a:lnTo>
                <a:lnTo>
                  <a:pt x="112776" y="373380"/>
                </a:lnTo>
                <a:lnTo>
                  <a:pt x="109728" y="374904"/>
                </a:lnTo>
                <a:lnTo>
                  <a:pt x="89031" y="380082"/>
                </a:lnTo>
                <a:lnTo>
                  <a:pt x="65370" y="383124"/>
                </a:lnTo>
                <a:lnTo>
                  <a:pt x="41408" y="384723"/>
                </a:lnTo>
                <a:lnTo>
                  <a:pt x="19812" y="385572"/>
                </a:lnTo>
                <a:lnTo>
                  <a:pt x="44040" y="386609"/>
                </a:lnTo>
                <a:lnTo>
                  <a:pt x="67951" y="388588"/>
                </a:lnTo>
                <a:lnTo>
                  <a:pt x="91440" y="392083"/>
                </a:lnTo>
                <a:lnTo>
                  <a:pt x="98785" y="393849"/>
                </a:lnTo>
                <a:lnTo>
                  <a:pt x="112776" y="389820"/>
                </a:lnTo>
                <a:lnTo>
                  <a:pt x="112776" y="374904"/>
                </a:lnTo>
                <a:lnTo>
                  <a:pt x="113538" y="372618"/>
                </a:lnTo>
                <a:lnTo>
                  <a:pt x="113538" y="389601"/>
                </a:lnTo>
                <a:lnTo>
                  <a:pt x="114300" y="389382"/>
                </a:lnTo>
                <a:lnTo>
                  <a:pt x="118872" y="387858"/>
                </a:lnTo>
                <a:lnTo>
                  <a:pt x="119634" y="387858"/>
                </a:lnTo>
                <a:lnTo>
                  <a:pt x="119634" y="387096"/>
                </a:lnTo>
                <a:lnTo>
                  <a:pt x="120396" y="387096"/>
                </a:lnTo>
                <a:lnTo>
                  <a:pt x="122682" y="385572"/>
                </a:lnTo>
                <a:lnTo>
                  <a:pt x="123444" y="384810"/>
                </a:lnTo>
                <a:lnTo>
                  <a:pt x="124206" y="384810"/>
                </a:lnTo>
                <a:lnTo>
                  <a:pt x="124206" y="384048"/>
                </a:lnTo>
                <a:lnTo>
                  <a:pt x="126492" y="382524"/>
                </a:lnTo>
                <a:lnTo>
                  <a:pt x="126492" y="381762"/>
                </a:lnTo>
                <a:lnTo>
                  <a:pt x="127254" y="381000"/>
                </a:lnTo>
                <a:lnTo>
                  <a:pt x="127254" y="29718"/>
                </a:lnTo>
                <a:lnTo>
                  <a:pt x="128016" y="28956"/>
                </a:lnTo>
                <a:lnTo>
                  <a:pt x="128778" y="27432"/>
                </a:lnTo>
                <a:lnTo>
                  <a:pt x="128778" y="28956"/>
                </a:lnTo>
                <a:lnTo>
                  <a:pt x="129540" y="28575"/>
                </a:lnTo>
                <a:lnTo>
                  <a:pt x="129540" y="28194"/>
                </a:lnTo>
                <a:lnTo>
                  <a:pt x="133350" y="26670"/>
                </a:lnTo>
                <a:lnTo>
                  <a:pt x="154036" y="21502"/>
                </a:lnTo>
                <a:lnTo>
                  <a:pt x="177379" y="18402"/>
                </a:lnTo>
                <a:lnTo>
                  <a:pt x="200995" y="16768"/>
                </a:lnTo>
                <a:lnTo>
                  <a:pt x="221742" y="16029"/>
                </a:lnTo>
                <a:lnTo>
                  <a:pt x="233934" y="16002"/>
                </a:lnTo>
                <a:close/>
              </a:path>
              <a:path w="234314" h="787400">
                <a:moveTo>
                  <a:pt x="128778" y="776085"/>
                </a:moveTo>
                <a:lnTo>
                  <a:pt x="128778" y="760476"/>
                </a:lnTo>
                <a:lnTo>
                  <a:pt x="128270" y="758952"/>
                </a:lnTo>
                <a:lnTo>
                  <a:pt x="128016" y="758571"/>
                </a:lnTo>
                <a:lnTo>
                  <a:pt x="127254" y="758190"/>
                </a:lnTo>
                <a:lnTo>
                  <a:pt x="127254" y="406908"/>
                </a:lnTo>
                <a:lnTo>
                  <a:pt x="126492" y="406146"/>
                </a:lnTo>
                <a:lnTo>
                  <a:pt x="126492" y="405384"/>
                </a:lnTo>
                <a:lnTo>
                  <a:pt x="123444" y="402336"/>
                </a:lnTo>
                <a:lnTo>
                  <a:pt x="122682" y="402336"/>
                </a:lnTo>
                <a:lnTo>
                  <a:pt x="120396" y="400050"/>
                </a:lnTo>
                <a:lnTo>
                  <a:pt x="118872" y="400050"/>
                </a:lnTo>
                <a:lnTo>
                  <a:pt x="115062" y="397764"/>
                </a:lnTo>
                <a:lnTo>
                  <a:pt x="98785" y="393849"/>
                </a:lnTo>
                <a:lnTo>
                  <a:pt x="93792" y="395287"/>
                </a:lnTo>
                <a:lnTo>
                  <a:pt x="67841" y="398886"/>
                </a:lnTo>
                <a:lnTo>
                  <a:pt x="41408" y="400778"/>
                </a:lnTo>
                <a:lnTo>
                  <a:pt x="19812" y="401574"/>
                </a:lnTo>
                <a:lnTo>
                  <a:pt x="42289" y="402596"/>
                </a:lnTo>
                <a:lnTo>
                  <a:pt x="64770" y="404217"/>
                </a:lnTo>
                <a:lnTo>
                  <a:pt x="87059" y="407183"/>
                </a:lnTo>
                <a:lnTo>
                  <a:pt x="108966" y="412242"/>
                </a:lnTo>
                <a:lnTo>
                  <a:pt x="112776" y="414528"/>
                </a:lnTo>
                <a:lnTo>
                  <a:pt x="112776" y="413004"/>
                </a:lnTo>
                <a:lnTo>
                  <a:pt x="113538" y="414528"/>
                </a:lnTo>
                <a:lnTo>
                  <a:pt x="113538" y="414909"/>
                </a:lnTo>
                <a:lnTo>
                  <a:pt x="114300" y="415290"/>
                </a:lnTo>
                <a:lnTo>
                  <a:pt x="114300" y="766572"/>
                </a:lnTo>
                <a:lnTo>
                  <a:pt x="118110" y="770382"/>
                </a:lnTo>
                <a:lnTo>
                  <a:pt x="118110" y="771144"/>
                </a:lnTo>
                <a:lnTo>
                  <a:pt x="118872" y="771144"/>
                </a:lnTo>
                <a:lnTo>
                  <a:pt x="121920" y="772668"/>
                </a:lnTo>
                <a:lnTo>
                  <a:pt x="121920" y="773430"/>
                </a:lnTo>
                <a:lnTo>
                  <a:pt x="122682" y="773430"/>
                </a:lnTo>
                <a:lnTo>
                  <a:pt x="127254" y="775716"/>
                </a:lnTo>
                <a:lnTo>
                  <a:pt x="128778" y="776085"/>
                </a:lnTo>
                <a:close/>
              </a:path>
              <a:path w="234314" h="787400">
                <a:moveTo>
                  <a:pt x="114300" y="371856"/>
                </a:moveTo>
                <a:lnTo>
                  <a:pt x="111251" y="374142"/>
                </a:lnTo>
                <a:lnTo>
                  <a:pt x="112776" y="373380"/>
                </a:lnTo>
                <a:lnTo>
                  <a:pt x="114300" y="371856"/>
                </a:lnTo>
                <a:close/>
              </a:path>
              <a:path w="234314" h="787400">
                <a:moveTo>
                  <a:pt x="114300" y="371856"/>
                </a:moveTo>
                <a:lnTo>
                  <a:pt x="114300" y="22098"/>
                </a:lnTo>
                <a:lnTo>
                  <a:pt x="113538" y="22860"/>
                </a:lnTo>
                <a:lnTo>
                  <a:pt x="113538" y="24384"/>
                </a:lnTo>
                <a:lnTo>
                  <a:pt x="112776" y="25908"/>
                </a:lnTo>
                <a:lnTo>
                  <a:pt x="112776" y="372999"/>
                </a:lnTo>
                <a:lnTo>
                  <a:pt x="114300" y="371856"/>
                </a:lnTo>
                <a:close/>
              </a:path>
              <a:path w="234314" h="787400">
                <a:moveTo>
                  <a:pt x="113538" y="414528"/>
                </a:moveTo>
                <a:lnTo>
                  <a:pt x="112776" y="413004"/>
                </a:lnTo>
                <a:lnTo>
                  <a:pt x="112776" y="413766"/>
                </a:lnTo>
                <a:lnTo>
                  <a:pt x="113538" y="414528"/>
                </a:lnTo>
                <a:close/>
              </a:path>
              <a:path w="234314" h="787400">
                <a:moveTo>
                  <a:pt x="113538" y="414909"/>
                </a:moveTo>
                <a:lnTo>
                  <a:pt x="113538" y="414528"/>
                </a:lnTo>
                <a:lnTo>
                  <a:pt x="112776" y="413766"/>
                </a:lnTo>
                <a:lnTo>
                  <a:pt x="113538" y="414909"/>
                </a:lnTo>
                <a:close/>
              </a:path>
              <a:path w="234314" h="787400">
                <a:moveTo>
                  <a:pt x="113538" y="414909"/>
                </a:moveTo>
                <a:lnTo>
                  <a:pt x="112776" y="413766"/>
                </a:lnTo>
                <a:lnTo>
                  <a:pt x="112776" y="414528"/>
                </a:lnTo>
                <a:lnTo>
                  <a:pt x="113538" y="414909"/>
                </a:lnTo>
                <a:close/>
              </a:path>
              <a:path w="234314" h="787400">
                <a:moveTo>
                  <a:pt x="114300" y="416052"/>
                </a:moveTo>
                <a:lnTo>
                  <a:pt x="113538" y="414909"/>
                </a:lnTo>
                <a:lnTo>
                  <a:pt x="112776" y="414528"/>
                </a:lnTo>
                <a:lnTo>
                  <a:pt x="114300" y="416052"/>
                </a:lnTo>
                <a:close/>
              </a:path>
              <a:path w="234314" h="787400">
                <a:moveTo>
                  <a:pt x="114300" y="765810"/>
                </a:moveTo>
                <a:lnTo>
                  <a:pt x="114300" y="416052"/>
                </a:lnTo>
                <a:lnTo>
                  <a:pt x="112776" y="414528"/>
                </a:lnTo>
                <a:lnTo>
                  <a:pt x="112776" y="762000"/>
                </a:lnTo>
                <a:lnTo>
                  <a:pt x="113538" y="762762"/>
                </a:lnTo>
                <a:lnTo>
                  <a:pt x="113538" y="765048"/>
                </a:lnTo>
                <a:lnTo>
                  <a:pt x="114300" y="765810"/>
                </a:lnTo>
                <a:close/>
              </a:path>
              <a:path w="234314" h="787400">
                <a:moveTo>
                  <a:pt x="114300" y="416052"/>
                </a:moveTo>
                <a:lnTo>
                  <a:pt x="114300" y="415290"/>
                </a:lnTo>
                <a:lnTo>
                  <a:pt x="113538" y="414909"/>
                </a:lnTo>
                <a:lnTo>
                  <a:pt x="114300" y="416052"/>
                </a:lnTo>
                <a:close/>
              </a:path>
              <a:path w="234314" h="787400">
                <a:moveTo>
                  <a:pt x="128778" y="28194"/>
                </a:moveTo>
                <a:lnTo>
                  <a:pt x="127254" y="29718"/>
                </a:lnTo>
                <a:lnTo>
                  <a:pt x="128016" y="29337"/>
                </a:lnTo>
                <a:lnTo>
                  <a:pt x="128778" y="28194"/>
                </a:lnTo>
                <a:close/>
              </a:path>
              <a:path w="234314" h="787400">
                <a:moveTo>
                  <a:pt x="128016" y="29337"/>
                </a:moveTo>
                <a:lnTo>
                  <a:pt x="127254" y="29718"/>
                </a:lnTo>
                <a:lnTo>
                  <a:pt x="127254" y="30480"/>
                </a:lnTo>
                <a:lnTo>
                  <a:pt x="128016" y="29337"/>
                </a:lnTo>
                <a:close/>
              </a:path>
              <a:path w="234314" h="787400">
                <a:moveTo>
                  <a:pt x="128778" y="377952"/>
                </a:moveTo>
                <a:lnTo>
                  <a:pt x="128778" y="28956"/>
                </a:lnTo>
                <a:lnTo>
                  <a:pt x="128016" y="29337"/>
                </a:lnTo>
                <a:lnTo>
                  <a:pt x="127254" y="30480"/>
                </a:lnTo>
                <a:lnTo>
                  <a:pt x="127254" y="380238"/>
                </a:lnTo>
                <a:lnTo>
                  <a:pt x="128016" y="378714"/>
                </a:lnTo>
                <a:lnTo>
                  <a:pt x="128778" y="377952"/>
                </a:lnTo>
                <a:close/>
              </a:path>
              <a:path w="234314" h="787400">
                <a:moveTo>
                  <a:pt x="128778" y="758952"/>
                </a:moveTo>
                <a:lnTo>
                  <a:pt x="128778" y="409956"/>
                </a:lnTo>
                <a:lnTo>
                  <a:pt x="128016" y="409194"/>
                </a:lnTo>
                <a:lnTo>
                  <a:pt x="128016" y="408432"/>
                </a:lnTo>
                <a:lnTo>
                  <a:pt x="127254" y="407670"/>
                </a:lnTo>
                <a:lnTo>
                  <a:pt x="127254" y="757428"/>
                </a:lnTo>
                <a:lnTo>
                  <a:pt x="128778" y="758952"/>
                </a:lnTo>
                <a:close/>
              </a:path>
              <a:path w="234314" h="787400">
                <a:moveTo>
                  <a:pt x="128168" y="758647"/>
                </a:moveTo>
                <a:lnTo>
                  <a:pt x="128016" y="758190"/>
                </a:lnTo>
                <a:lnTo>
                  <a:pt x="127254" y="757428"/>
                </a:lnTo>
                <a:lnTo>
                  <a:pt x="128016" y="758571"/>
                </a:lnTo>
                <a:lnTo>
                  <a:pt x="128168" y="758647"/>
                </a:lnTo>
                <a:close/>
              </a:path>
              <a:path w="234314" h="787400">
                <a:moveTo>
                  <a:pt x="128016" y="758571"/>
                </a:moveTo>
                <a:lnTo>
                  <a:pt x="127254" y="757428"/>
                </a:lnTo>
                <a:lnTo>
                  <a:pt x="127254" y="758190"/>
                </a:lnTo>
                <a:lnTo>
                  <a:pt x="128016" y="758571"/>
                </a:lnTo>
                <a:close/>
              </a:path>
              <a:path w="234314" h="787400">
                <a:moveTo>
                  <a:pt x="128778" y="28194"/>
                </a:moveTo>
                <a:lnTo>
                  <a:pt x="128778" y="27432"/>
                </a:lnTo>
                <a:lnTo>
                  <a:pt x="128016" y="28956"/>
                </a:lnTo>
                <a:lnTo>
                  <a:pt x="128778" y="28194"/>
                </a:lnTo>
                <a:close/>
              </a:path>
              <a:path w="234314" h="787400">
                <a:moveTo>
                  <a:pt x="128778" y="28956"/>
                </a:moveTo>
                <a:lnTo>
                  <a:pt x="128778" y="28194"/>
                </a:lnTo>
                <a:lnTo>
                  <a:pt x="128016" y="29337"/>
                </a:lnTo>
                <a:lnTo>
                  <a:pt x="128778" y="28956"/>
                </a:lnTo>
                <a:close/>
              </a:path>
              <a:path w="234314" h="787400">
                <a:moveTo>
                  <a:pt x="128778" y="758952"/>
                </a:moveTo>
                <a:lnTo>
                  <a:pt x="128016" y="758190"/>
                </a:lnTo>
                <a:lnTo>
                  <a:pt x="128270" y="758698"/>
                </a:lnTo>
                <a:lnTo>
                  <a:pt x="128778" y="758952"/>
                </a:lnTo>
                <a:close/>
              </a:path>
              <a:path w="234314" h="787400">
                <a:moveTo>
                  <a:pt x="128270" y="758698"/>
                </a:moveTo>
                <a:lnTo>
                  <a:pt x="128016" y="758190"/>
                </a:lnTo>
                <a:lnTo>
                  <a:pt x="128168" y="758647"/>
                </a:lnTo>
                <a:lnTo>
                  <a:pt x="128270" y="758698"/>
                </a:lnTo>
                <a:close/>
              </a:path>
              <a:path w="234314" h="787400">
                <a:moveTo>
                  <a:pt x="128270" y="758952"/>
                </a:moveTo>
                <a:lnTo>
                  <a:pt x="128168" y="758647"/>
                </a:lnTo>
                <a:lnTo>
                  <a:pt x="128016" y="758571"/>
                </a:lnTo>
                <a:lnTo>
                  <a:pt x="128270" y="758952"/>
                </a:lnTo>
                <a:close/>
              </a:path>
              <a:path w="234314" h="787400">
                <a:moveTo>
                  <a:pt x="128778" y="759714"/>
                </a:moveTo>
                <a:lnTo>
                  <a:pt x="128270" y="758698"/>
                </a:lnTo>
                <a:lnTo>
                  <a:pt x="128270" y="758952"/>
                </a:lnTo>
                <a:lnTo>
                  <a:pt x="128778" y="759714"/>
                </a:lnTo>
                <a:close/>
              </a:path>
              <a:path w="234314" h="787400">
                <a:moveTo>
                  <a:pt x="130302" y="776455"/>
                </a:moveTo>
                <a:lnTo>
                  <a:pt x="130302" y="759714"/>
                </a:lnTo>
                <a:lnTo>
                  <a:pt x="128270" y="758698"/>
                </a:lnTo>
                <a:lnTo>
                  <a:pt x="128778" y="759714"/>
                </a:lnTo>
                <a:lnTo>
                  <a:pt x="128778" y="776085"/>
                </a:lnTo>
                <a:lnTo>
                  <a:pt x="130302" y="776455"/>
                </a:lnTo>
                <a:close/>
              </a:path>
              <a:path w="234314" h="787400">
                <a:moveTo>
                  <a:pt x="128778" y="760476"/>
                </a:moveTo>
                <a:lnTo>
                  <a:pt x="128778" y="759714"/>
                </a:lnTo>
                <a:lnTo>
                  <a:pt x="128270" y="758952"/>
                </a:lnTo>
                <a:lnTo>
                  <a:pt x="128778" y="760476"/>
                </a:lnTo>
                <a:close/>
              </a:path>
              <a:path w="234314" h="787400">
                <a:moveTo>
                  <a:pt x="130302" y="28194"/>
                </a:moveTo>
                <a:lnTo>
                  <a:pt x="129540" y="28194"/>
                </a:lnTo>
                <a:lnTo>
                  <a:pt x="129540" y="28575"/>
                </a:lnTo>
                <a:lnTo>
                  <a:pt x="130302" y="28194"/>
                </a:lnTo>
                <a:close/>
              </a:path>
              <a:path w="234314" h="787400">
                <a:moveTo>
                  <a:pt x="233934" y="787146"/>
                </a:moveTo>
                <a:lnTo>
                  <a:pt x="233934" y="771906"/>
                </a:lnTo>
                <a:lnTo>
                  <a:pt x="222504" y="771144"/>
                </a:lnTo>
                <a:lnTo>
                  <a:pt x="200737" y="770639"/>
                </a:lnTo>
                <a:lnTo>
                  <a:pt x="177036" y="769062"/>
                </a:lnTo>
                <a:lnTo>
                  <a:pt x="153590" y="765859"/>
                </a:lnTo>
                <a:lnTo>
                  <a:pt x="132588" y="760476"/>
                </a:lnTo>
                <a:lnTo>
                  <a:pt x="129540" y="758952"/>
                </a:lnTo>
                <a:lnTo>
                  <a:pt x="130302" y="759714"/>
                </a:lnTo>
                <a:lnTo>
                  <a:pt x="130302" y="776455"/>
                </a:lnTo>
                <a:lnTo>
                  <a:pt x="150442" y="781341"/>
                </a:lnTo>
                <a:lnTo>
                  <a:pt x="174064" y="784602"/>
                </a:lnTo>
                <a:lnTo>
                  <a:pt x="197695" y="786263"/>
                </a:lnTo>
                <a:lnTo>
                  <a:pt x="221742" y="787146"/>
                </a:lnTo>
                <a:lnTo>
                  <a:pt x="233934" y="78714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4474816" y="1000539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恩智浦半导体</a:t>
            </a:r>
          </a:p>
        </p:txBody>
      </p:sp>
      <p:sp>
        <p:nvSpPr>
          <p:cNvPr id="21" name="矩形 2"/>
          <p:cNvSpPr>
            <a:spLocks noChangeArrowheads="1"/>
          </p:cNvSpPr>
          <p:nvPr/>
        </p:nvSpPr>
        <p:spPr bwMode="auto">
          <a:xfrm>
            <a:off x="4646266" y="2383252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流明诺瑞</a:t>
            </a:r>
          </a:p>
        </p:txBody>
      </p:sp>
      <p:sp>
        <p:nvSpPr>
          <p:cNvPr id="22" name="矩形 25"/>
          <p:cNvSpPr>
            <a:spLocks noChangeArrowheads="1"/>
          </p:cNvSpPr>
          <p:nvPr/>
        </p:nvSpPr>
        <p:spPr bwMode="auto">
          <a:xfrm>
            <a:off x="4631979" y="3696114"/>
            <a:ext cx="1338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意法半导体</a:t>
            </a:r>
          </a:p>
        </p:txBody>
      </p:sp>
      <p:sp>
        <p:nvSpPr>
          <p:cNvPr id="23" name="矩形 28"/>
          <p:cNvSpPr>
            <a:spLocks noChangeArrowheads="1"/>
          </p:cNvSpPr>
          <p:nvPr/>
        </p:nvSpPr>
        <p:spPr bwMode="auto">
          <a:xfrm>
            <a:off x="5008216" y="5020089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三星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06287" y="769706"/>
            <a:ext cx="219654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609600" indent="-609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MCU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黑体" panose="02010609060101010101" pitchFamily="49" charset="-122"/>
              </a:rPr>
              <a:t>主要厂商</a:t>
            </a:r>
            <a:endParaRPr kumimoji="1"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5" name="Picture 44" descr="äº§åå¼åè¯çéåæå stm32 51 tms msp4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" y="3875042"/>
            <a:ext cx="4288541" cy="298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08" y="1615997"/>
            <a:ext cx="3636695" cy="1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9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41325" y="365760"/>
            <a:ext cx="360680" cy="320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对象 6"/>
          <p:cNvGraphicFramePr/>
          <p:nvPr/>
        </p:nvGraphicFramePr>
        <p:xfrm>
          <a:off x="0" y="1546860"/>
          <a:ext cx="7715250" cy="531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r:id="rId3" imgW="6162675" imgH="3762375" progId="Paint.Picture">
                  <p:embed/>
                </p:oleObj>
              </mc:Choice>
              <mc:Fallback>
                <p:oleObj r:id="rId3" imgW="6162675" imgH="376237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46860"/>
                        <a:ext cx="7715250" cy="531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37590" y="341630"/>
            <a:ext cx="2689584" cy="3683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M3            MCU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85" y="0"/>
            <a:ext cx="2507615" cy="2447925"/>
          </a:xfrm>
          <a:prstGeom prst="rect">
            <a:avLst/>
          </a:prstGeom>
        </p:spPr>
      </p:pic>
      <p:graphicFrame>
        <p:nvGraphicFramePr>
          <p:cNvPr id="18" name="对象 17"/>
          <p:cNvGraphicFramePr/>
          <p:nvPr/>
        </p:nvGraphicFramePr>
        <p:xfrm>
          <a:off x="7908290" y="2505075"/>
          <a:ext cx="428371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r:id="rId6" imgW="7153275" imgH="7019925" progId="Paint.Picture">
                  <p:embed/>
                </p:oleObj>
              </mc:Choice>
              <mc:Fallback>
                <p:oleObj r:id="rId6" imgW="7153275" imgH="70199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08290" y="2505075"/>
                        <a:ext cx="4283710" cy="43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37590" y="893445"/>
            <a:ext cx="6609080" cy="337185"/>
          </a:xfrm>
          <a:prstGeom prst="rect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小而更完备的系统，而非一个功能元件（</a:t>
            </a:r>
            <a:r>
              <a:rPr lang="en-US" altLang="zh-CN" sz="1600" b="1" dirty="0">
                <a:solidFill>
                  <a:srgbClr val="7030A0"/>
                </a:solidFill>
                <a:ea typeface="+mn-lt"/>
                <a:cs typeface="+mn-lt"/>
              </a:rPr>
              <a:t>CPU</a:t>
            </a:r>
            <a:r>
              <a:rPr lang="zh-CN" altLang="en-US" sz="1600" b="1" dirty="0">
                <a:solidFill>
                  <a:srgbClr val="7030A0"/>
                </a:solidFill>
                <a:ea typeface="+mn-lt"/>
                <a:cs typeface="+mn-lt"/>
              </a:rPr>
              <a:t>仅是系统内一个组成部分）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486" y="232409"/>
            <a:ext cx="5654411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mpd="sng">
            <a:solidFill>
              <a:srgbClr val="7030A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实例参考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基于某</a:t>
            </a:r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Mx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内核的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MCU</a:t>
            </a: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扩展少量外围元件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sym typeface="+mn-ea"/>
            </a:endParaRPr>
          </a:p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可构成一定变化、多种类型的、满足现实应用的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微处理器系统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629" y="2392508"/>
            <a:ext cx="5654411" cy="42480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3" y="2447109"/>
            <a:ext cx="6126098" cy="41388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08" y="162741"/>
            <a:ext cx="2462212" cy="1846659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58845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45" y="440690"/>
            <a:ext cx="10175240" cy="6417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445135" y="637540"/>
            <a:ext cx="202565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M3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  <a:sym typeface="+mn-ea"/>
              </a:rPr>
              <a:t>系统构成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708910" y="5807710"/>
            <a:ext cx="6955155" cy="1012825"/>
          </a:xfrm>
          <a:prstGeom prst="roundRect">
            <a:avLst/>
          </a:prstGeom>
          <a:solidFill>
            <a:schemeClr val="accent6">
              <a:lumMod val="75000"/>
              <a:alpha val="27000"/>
            </a:schemeClr>
          </a:solidFill>
          <a:ln w="28575" cmpd="sng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80,&quot;width&quot;:72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058,&quot;width&quot;:1700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1781</Words>
  <Application>Microsoft Office PowerPoint</Application>
  <PresentationFormat>宽屏</PresentationFormat>
  <Paragraphs>257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Noto Sans Mono CJK JP Regular</vt:lpstr>
      <vt:lpstr>等线</vt:lpstr>
      <vt:lpstr>等线 Light</vt:lpstr>
      <vt:lpstr>仿宋</vt:lpstr>
      <vt:lpstr>黑体</vt:lpstr>
      <vt:lpstr>华文行楷</vt:lpstr>
      <vt:lpstr>楷体</vt:lpstr>
      <vt:lpstr>楷体_GB2312</vt:lpstr>
      <vt:lpstr>宋体</vt:lpstr>
      <vt:lpstr>微软雅黑</vt:lpstr>
      <vt:lpstr>Arial</vt:lpstr>
      <vt:lpstr>Arial</vt:lpstr>
      <vt:lpstr>Calibri</vt:lpstr>
      <vt:lpstr>Courier New</vt:lpstr>
      <vt:lpstr>Franklin Gothic Book</vt:lpstr>
      <vt:lpstr>Kartika</vt:lpstr>
      <vt:lpstr>Verdana</vt:lpstr>
      <vt:lpstr>Wingdings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OIO</dc:creator>
  <cp:lastModifiedBy>lenovov</cp:lastModifiedBy>
  <cp:revision>492</cp:revision>
  <dcterms:created xsi:type="dcterms:W3CDTF">2020-09-23T02:09:00Z</dcterms:created>
  <dcterms:modified xsi:type="dcterms:W3CDTF">2020-12-22T11:47:18Z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